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329" r:id="rId5"/>
    <p:sldId id="330" r:id="rId6"/>
    <p:sldId id="340" r:id="rId7"/>
    <p:sldId id="341" r:id="rId8"/>
    <p:sldId id="342" r:id="rId9"/>
    <p:sldId id="331" r:id="rId10"/>
    <p:sldId id="333" r:id="rId11"/>
    <p:sldId id="261" r:id="rId12"/>
    <p:sldId id="334" r:id="rId13"/>
    <p:sldId id="332" r:id="rId14"/>
    <p:sldId id="327" r:id="rId15"/>
    <p:sldId id="262" r:id="rId16"/>
    <p:sldId id="265" r:id="rId17"/>
    <p:sldId id="263" r:id="rId18"/>
    <p:sldId id="264" r:id="rId19"/>
    <p:sldId id="328" r:id="rId20"/>
    <p:sldId id="346" r:id="rId21"/>
    <p:sldId id="347" r:id="rId22"/>
    <p:sldId id="348" r:id="rId23"/>
    <p:sldId id="290" r:id="rId24"/>
    <p:sldId id="289" r:id="rId25"/>
    <p:sldId id="351" r:id="rId26"/>
    <p:sldId id="352" r:id="rId27"/>
    <p:sldId id="350" r:id="rId28"/>
    <p:sldId id="275" r:id="rId29"/>
    <p:sldId id="274" r:id="rId30"/>
    <p:sldId id="335" r:id="rId31"/>
    <p:sldId id="344" r:id="rId32"/>
    <p:sldId id="353" r:id="rId33"/>
    <p:sldId id="355" r:id="rId34"/>
    <p:sldId id="354" r:id="rId35"/>
    <p:sldId id="336" r:id="rId36"/>
    <p:sldId id="343" r:id="rId37"/>
    <p:sldId id="337" r:id="rId38"/>
    <p:sldId id="338" r:id="rId39"/>
    <p:sldId id="33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wab" initials="A" lastIdx="1" clrIdx="0">
    <p:extLst>
      <p:ext uri="{19B8F6BF-5375-455C-9EA6-DF929625EA0E}">
        <p15:presenceInfo xmlns:p15="http://schemas.microsoft.com/office/powerpoint/2012/main" userId="8270a58747b307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AF00"/>
    <a:srgbClr val="70AD47"/>
    <a:srgbClr val="FFE8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>
      <p:cViewPr varScale="1">
        <p:scale>
          <a:sx n="82" d="100"/>
          <a:sy n="82" d="100"/>
        </p:scale>
        <p:origin x="8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A2E6B-1E50-EF8A-2B37-501496DB29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C25D6B-67FF-1665-CFAD-6D61666D8F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CC761-3816-6B75-09B0-D318E455F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CEFB-747E-4251-998A-F0AE3B2BAC1F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97AA8-D947-710D-C7CE-FF33AA77F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0A4FF-0FE8-3425-CBD1-9E7CAE670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CAF68-1641-4808-8911-4B83FBB9B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72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6A4A1-F77A-BCAE-F58C-833474082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028B90-EFB7-DE65-AE27-6EE8DF18D4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1E8C8-099A-BFEF-AD83-060B5D145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CEFB-747E-4251-998A-F0AE3B2BAC1F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E2659-BFF7-383E-0666-B7A1AC8EC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B2AA9-A5CE-8D47-9263-35D755E5A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CAF68-1641-4808-8911-4B83FBB9B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615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D3FD2E-B407-FB25-B234-7385C06E2C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050FD0-56AF-E32F-0553-72E59CA80B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0B794-07AF-2EC8-8E51-403B0CA31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CEFB-747E-4251-998A-F0AE3B2BAC1F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A144F-519B-65B3-87C6-879077DCA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8C052-0CD8-CE4D-12DB-53B36C51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CAF68-1641-4808-8911-4B83FBB9B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296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938C4-893A-EFEE-15EE-423BA77E3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60A46-9903-E5B8-A16F-1714EFEC5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96577-C676-1D85-D2E3-EB81BCACD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CEFB-747E-4251-998A-F0AE3B2BAC1F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0CE57-482B-9176-ADCA-5A4C4B0C6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E9BDD-F099-1D63-57DB-2B45EBD00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CAF68-1641-4808-8911-4B83FBB9B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116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19292-333A-A134-8AAF-85B6AB4EA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1A5E1-A015-64D3-8D36-D086BCB06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28B72-8FAD-5735-5176-4B5811DFE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CEFB-747E-4251-998A-F0AE3B2BAC1F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CA189-546A-AEC4-6C5C-B5BF1F8AA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7CA8E-E815-23D8-C188-E3C9F82CD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CAF68-1641-4808-8911-4B83FBB9B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39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0223A-40FA-473A-853A-C734231C3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4742B-3242-9686-D9E7-F8C6233870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6088A8-BB94-FDCD-58AE-F6D3B70562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4FDA3-4507-E12E-3ECE-F986539B1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CEFB-747E-4251-998A-F0AE3B2BAC1F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4AEC6D-815E-1AB7-E163-C5537F315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F3257F-8D08-862F-DD65-B821041A8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CAF68-1641-4808-8911-4B83FBB9B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922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9FF4E-9B4D-BE6F-2C9D-E6E1E72C0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A15F0-A21D-D56C-FCFA-8CACBA40D1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ABC16E-8BB6-1031-9735-D7AB5F55BC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139B41-F1EA-8AFE-9FB3-36AF8C915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94A436-4470-6D69-4852-91635670B1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2B80F2-74BF-5968-6C4A-F04ABD6DB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CEFB-747E-4251-998A-F0AE3B2BAC1F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3FBC13-CABE-A156-E228-BC7B15E21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8FA353-7363-56F1-98CF-327FD192F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CAF68-1641-4808-8911-4B83FBB9B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97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E2594-2E52-9C7C-F742-A2AD84642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05374F-5BE6-23A4-54AB-2A2FF1012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CEFB-747E-4251-998A-F0AE3B2BAC1F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780FA-00EF-CA27-C71D-A4225CD40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930683-92C0-EC75-F1FD-00D09BB90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CAF68-1641-4808-8911-4B83FBB9B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85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E2EDE2-7D75-95BD-8413-F0172B829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CEFB-747E-4251-998A-F0AE3B2BAC1F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4DF076-4839-F2AD-1486-D1064F60F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CE9E0-F43A-43E4-FD3E-A476128C4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CAF68-1641-4808-8911-4B83FBB9B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938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D3E2D-13C7-8C3D-20D2-7C4C842E7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8ADEE-4C49-4818-4E72-01C07842E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C87B2-4022-E1E0-C1B5-14BE450CDF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1212D5-4050-9F6A-F413-ED42A170D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CEFB-747E-4251-998A-F0AE3B2BAC1F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0268E-01AF-A687-3AE0-19F132787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05C6C-83F1-00D9-1773-06C4F82E2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CAF68-1641-4808-8911-4B83FBB9B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44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3DB65-6BAE-F144-EC4D-C5FA3E43D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C7E175-3290-40BB-2A52-1DBFD59080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F788E1-9F7B-B4E7-7A00-C484CBE5BC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1A79BA-D6CE-E8DB-5135-B1F2656BB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CEFB-747E-4251-998A-F0AE3B2BAC1F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BD967-27CD-55A7-807E-9FBE87288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B0B4AA-7F4D-506F-01CD-7D7A88E1C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CAF68-1641-4808-8911-4B83FBB9B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130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439957-CB54-0B2B-6F35-936EC6519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5ADD6-18E8-3700-591D-40FA934BE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10725-B882-9CD9-0CB0-E4D96F327D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4CEFB-747E-4251-998A-F0AE3B2BAC1F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4ED98-2173-8CFB-35D5-185A926D33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86332-CA6D-D714-EC3D-AD87CA67A9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CAF68-1641-4808-8911-4B83FBB9B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339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29.png"/><Relationship Id="rId3" Type="http://schemas.openxmlformats.org/officeDocument/2006/relationships/image" Target="../media/image190.png"/><Relationship Id="rId7" Type="http://schemas.openxmlformats.org/officeDocument/2006/relationships/image" Target="../media/image230.png"/><Relationship Id="rId12" Type="http://schemas.openxmlformats.org/officeDocument/2006/relationships/image" Target="../media/image28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11" Type="http://schemas.openxmlformats.org/officeDocument/2006/relationships/image" Target="../media/image270.png"/><Relationship Id="rId5" Type="http://schemas.openxmlformats.org/officeDocument/2006/relationships/image" Target="../media/image210.png"/><Relationship Id="rId15" Type="http://schemas.openxmlformats.org/officeDocument/2006/relationships/image" Target="../media/image31.png"/><Relationship Id="rId10" Type="http://schemas.openxmlformats.org/officeDocument/2006/relationships/image" Target="../media/image260.png"/><Relationship Id="rId4" Type="http://schemas.openxmlformats.org/officeDocument/2006/relationships/image" Target="../media/image200.png"/><Relationship Id="rId9" Type="http://schemas.openxmlformats.org/officeDocument/2006/relationships/image" Target="../media/image27.png"/><Relationship Id="rId1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0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1738636-C98E-41E0-B888-A3CD868F3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3778" y1="21778" x2="13778" y2="21778"/>
                        <a14:foregroundMark x1="21778" y1="21333" x2="21778" y2="21333"/>
                        <a14:foregroundMark x1="30667" y1="19111" x2="30667" y2="19111"/>
                        <a14:foregroundMark x1="28000" y1="21333" x2="28000" y2="21333"/>
                        <a14:foregroundMark x1="25778" y1="23111" x2="25778" y2="23111"/>
                        <a14:foregroundMark x1="33333" y1="17333" x2="33333" y2="17333"/>
                        <a14:foregroundMark x1="42222" y1="13778" x2="42222" y2="13778"/>
                        <a14:foregroundMark x1="63556" y1="83556" x2="63556" y2="83556"/>
                        <a14:foregroundMark x1="12000" y1="36889" x2="12000" y2="36889"/>
                        <a14:foregroundMark x1="12889" y1="36889" x2="13778" y2="61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852" y="468218"/>
            <a:ext cx="1644667" cy="164466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B44E19C-C221-4F00-BCF4-4EC656913F91}"/>
              </a:ext>
            </a:extLst>
          </p:cNvPr>
          <p:cNvSpPr txBox="1"/>
          <p:nvPr/>
        </p:nvSpPr>
        <p:spPr>
          <a:xfrm>
            <a:off x="4854472" y="2291922"/>
            <a:ext cx="6452881" cy="61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Graduation Project (EPM480)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C787753-2FE3-49BE-A6E2-ADD4CC018628}"/>
              </a:ext>
            </a:extLst>
          </p:cNvPr>
          <p:cNvSpPr txBox="1"/>
          <p:nvPr/>
        </p:nvSpPr>
        <p:spPr>
          <a:xfrm>
            <a:off x="4825368" y="4694330"/>
            <a:ext cx="24580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/>
            <a:r>
              <a:rPr lang="en-US" sz="2800" b="1" dirty="0">
                <a:ln w="0"/>
                <a:solidFill>
                  <a:schemeClr val="accent6"/>
                </a:solidFill>
                <a:cs typeface="Times New Roman" panose="02020603050405020304" pitchFamily="18" charset="0"/>
              </a:rPr>
              <a:t>Supervised By: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7B00C9-ADA4-4DBA-8212-4B19C33BF6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93776" y1="1111" x2="10788" y2="75185"/>
                        <a14:foregroundMark x1="27386" y1="5926" x2="15353" y2="54444"/>
                        <a14:foregroundMark x1="80498" y1="22593" x2="60581" y2="95185"/>
                        <a14:foregroundMark x1="62656" y1="44444" x2="62656" y2="44444"/>
                        <a14:foregroundMark x1="80498" y1="48148" x2="78838" y2="70741"/>
                        <a14:foregroundMark x1="53527" y1="82593" x2="29046" y2="85185"/>
                        <a14:foregroundMark x1="43568" y1="67407" x2="43568" y2="71481"/>
                        <a14:foregroundMark x1="57676" y1="24444" x2="57676" y2="24074"/>
                        <a14:foregroundMark x1="8299" y1="2593" x2="7884" y2="68148"/>
                        <a14:foregroundMark x1="12448" y1="7037" x2="9544" y2="57778"/>
                        <a14:foregroundMark x1="6639" y1="1481" x2="6639" y2="64074"/>
                        <a14:foregroundMark x1="11203" y1="76667" x2="19502" y2="87407"/>
                        <a14:foregroundMark x1="22407" y1="89259" x2="31535" y2="94074"/>
                        <a14:foregroundMark x1="34440" y1="94444" x2="48548" y2="97407"/>
                        <a14:foregroundMark x1="44813" y1="95556" x2="12033" y2="71852"/>
                        <a14:foregroundMark x1="62241" y1="93333" x2="92116" y2="67778"/>
                        <a14:foregroundMark x1="64315" y1="94444" x2="82573" y2="84444"/>
                        <a14:foregroundMark x1="92116" y1="67037" x2="91701" y2="4444"/>
                        <a14:foregroundMark x1="93361" y1="1481" x2="8714" y2="2593"/>
                        <a14:foregroundMark x1="85892" y1="5185" x2="12033" y2="5556"/>
                        <a14:foregroundMark x1="65975" y1="45926" x2="64315" y2="48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37332" y="437738"/>
            <a:ext cx="1521666" cy="170477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3100BC7-F6DD-4F0E-96D3-72BC522B6A60}"/>
              </a:ext>
            </a:extLst>
          </p:cNvPr>
          <p:cNvSpPr/>
          <p:nvPr/>
        </p:nvSpPr>
        <p:spPr>
          <a:xfrm>
            <a:off x="4930878" y="4577143"/>
            <a:ext cx="53143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endParaRPr lang="en-US" sz="3200" b="1" dirty="0">
              <a:ln w="0"/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defTabSz="457200"/>
            <a:r>
              <a:rPr lang="en-US" sz="3200" b="1" dirty="0">
                <a:ln w="0"/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Dr. Ahmed </a:t>
            </a:r>
            <a:r>
              <a:rPr lang="en-US" sz="3200" b="1" dirty="0" err="1">
                <a:ln w="0"/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Lotfi</a:t>
            </a:r>
            <a:endParaRPr lang="en-US" sz="3200" b="1" dirty="0">
              <a:ln w="0"/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  <a:p>
            <a:pPr defTabSz="457200"/>
            <a:endParaRPr lang="en-US" sz="3200" b="1" dirty="0">
              <a:ln w="0"/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1E646DB-8BAD-447E-A964-E02085211A06}"/>
              </a:ext>
            </a:extLst>
          </p:cNvPr>
          <p:cNvCxnSpPr>
            <a:cxnSpLocks/>
          </p:cNvCxnSpPr>
          <p:nvPr/>
        </p:nvCxnSpPr>
        <p:spPr>
          <a:xfrm>
            <a:off x="4966771" y="5241758"/>
            <a:ext cx="0" cy="258187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0033BBC-37FE-BC63-FA82-91F35C6A1FCB}"/>
              </a:ext>
            </a:extLst>
          </p:cNvPr>
          <p:cNvCxnSpPr>
            <a:cxnSpLocks/>
          </p:cNvCxnSpPr>
          <p:nvPr/>
        </p:nvCxnSpPr>
        <p:spPr>
          <a:xfrm flipH="1">
            <a:off x="4948634" y="2239895"/>
            <a:ext cx="6139575" cy="0"/>
          </a:xfrm>
          <a:prstGeom prst="line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048379B-A0B4-477D-9D8D-DAAA55FC5AC2}"/>
              </a:ext>
            </a:extLst>
          </p:cNvPr>
          <p:cNvSpPr txBox="1"/>
          <p:nvPr/>
        </p:nvSpPr>
        <p:spPr>
          <a:xfrm>
            <a:off x="6208871" y="856829"/>
            <a:ext cx="3690816" cy="1101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Cairo University</a:t>
            </a:r>
            <a:endParaRPr lang="en-US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Faculty of engineering</a:t>
            </a:r>
            <a:endParaRPr lang="en-US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Electrical Power Engineering Department.</a:t>
            </a:r>
            <a:endParaRPr lang="en-US" sz="16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089A0F8-6D12-FDBC-8942-EAF8D0EF3056}"/>
              </a:ext>
            </a:extLst>
          </p:cNvPr>
          <p:cNvGrpSpPr/>
          <p:nvPr/>
        </p:nvGrpSpPr>
        <p:grpSpPr>
          <a:xfrm>
            <a:off x="779481" y="-7534"/>
            <a:ext cx="3157924" cy="6865534"/>
            <a:chOff x="806116" y="1"/>
            <a:chExt cx="3157924" cy="686553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ED6436-AD5E-6CA7-BEA6-81012AC1CA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0654"/>
            <a:stretch/>
          </p:blipFill>
          <p:spPr>
            <a:xfrm>
              <a:off x="809359" y="738204"/>
              <a:ext cx="3154680" cy="6127331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959F50E-B3FA-4000-78BE-96637E57AA21}"/>
                </a:ext>
              </a:extLst>
            </p:cNvPr>
            <p:cNvSpPr/>
            <p:nvPr/>
          </p:nvSpPr>
          <p:spPr>
            <a:xfrm>
              <a:off x="806116" y="3"/>
              <a:ext cx="3157924" cy="6858002"/>
            </a:xfrm>
            <a:prstGeom prst="rect">
              <a:avLst/>
            </a:prstGeom>
            <a:gradFill>
              <a:gsLst>
                <a:gs pos="11000">
                  <a:schemeClr val="accent1">
                    <a:lumMod val="5000"/>
                    <a:lumOff val="95000"/>
                  </a:schemeClr>
                </a:gs>
                <a:gs pos="59000">
                  <a:schemeClr val="accent1">
                    <a:lumMod val="45000"/>
                    <a:lumOff val="55000"/>
                    <a:alpha val="47000"/>
                  </a:schemeClr>
                </a:gs>
                <a:gs pos="100000">
                  <a:schemeClr val="accent1">
                    <a:lumMod val="75000"/>
                    <a:alpha val="0"/>
                  </a:schemeClr>
                </a:gs>
                <a:gs pos="34000">
                  <a:schemeClr val="accent1">
                    <a:lumMod val="30000"/>
                    <a:lumOff val="70000"/>
                    <a:alpha val="88000"/>
                  </a:schemeClr>
                </a:gs>
              </a:gsLst>
              <a:lin ang="5400000" scaled="1"/>
            </a:gradFill>
            <a:ln>
              <a:noFill/>
            </a:ln>
            <a:effectLst>
              <a:glow rad="127000">
                <a:schemeClr val="accent1">
                  <a:alpha val="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3903410-4559-399B-8646-79D8F65CBA2D}"/>
                </a:ext>
              </a:extLst>
            </p:cNvPr>
            <p:cNvSpPr/>
            <p:nvPr/>
          </p:nvSpPr>
          <p:spPr>
            <a:xfrm>
              <a:off x="808701" y="1"/>
              <a:ext cx="171450" cy="304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FAD5280-3E78-5629-3951-6EFCC9526514}"/>
                </a:ext>
              </a:extLst>
            </p:cNvPr>
            <p:cNvSpPr/>
            <p:nvPr/>
          </p:nvSpPr>
          <p:spPr>
            <a:xfrm>
              <a:off x="808701" y="504826"/>
              <a:ext cx="171450" cy="144652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6805615-77F8-7238-F333-80E40E27B05D}"/>
                </a:ext>
              </a:extLst>
            </p:cNvPr>
            <p:cNvSpPr txBox="1"/>
            <p:nvPr/>
          </p:nvSpPr>
          <p:spPr>
            <a:xfrm>
              <a:off x="961295" y="512352"/>
              <a:ext cx="2523896" cy="2164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4400" b="1" dirty="0">
                  <a:solidFill>
                    <a:schemeClr val="accent1">
                      <a:lumMod val="75000"/>
                    </a:schemeClr>
                  </a:solidFill>
                </a:rPr>
                <a:t>Prototype</a:t>
              </a:r>
            </a:p>
            <a:p>
              <a:pPr>
                <a:lnSpc>
                  <a:spcPts val="4000"/>
                </a:lnSpc>
              </a:pPr>
              <a:r>
                <a:rPr lang="en-US" sz="4400" b="1" dirty="0">
                  <a:solidFill>
                    <a:schemeClr val="accent1">
                      <a:lumMod val="75000"/>
                    </a:schemeClr>
                  </a:solidFill>
                </a:rPr>
                <a:t>Electric </a:t>
              </a:r>
            </a:p>
            <a:p>
              <a:pPr>
                <a:lnSpc>
                  <a:spcPts val="4000"/>
                </a:lnSpc>
              </a:pPr>
              <a:r>
                <a:rPr lang="en-US" sz="4400" b="1" dirty="0">
                  <a:solidFill>
                    <a:schemeClr val="accent1">
                      <a:lumMod val="75000"/>
                    </a:schemeClr>
                  </a:solidFill>
                </a:rPr>
                <a:t>Vehicle </a:t>
              </a:r>
            </a:p>
            <a:p>
              <a:pPr>
                <a:lnSpc>
                  <a:spcPts val="4000"/>
                </a:lnSpc>
              </a:pPr>
              <a:endParaRPr lang="en-US" sz="44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9307151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D72F98E-9223-C5FA-2796-E7E466E84E7E}"/>
              </a:ext>
            </a:extLst>
          </p:cNvPr>
          <p:cNvSpPr/>
          <p:nvPr/>
        </p:nvSpPr>
        <p:spPr>
          <a:xfrm>
            <a:off x="33020" y="32459"/>
            <a:ext cx="12124690" cy="679308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863BF42-73C0-398B-7458-60FC47E6118D}"/>
              </a:ext>
            </a:extLst>
          </p:cNvPr>
          <p:cNvGrpSpPr/>
          <p:nvPr/>
        </p:nvGrpSpPr>
        <p:grpSpPr>
          <a:xfrm>
            <a:off x="7563723" y="1300922"/>
            <a:ext cx="3328496" cy="1797980"/>
            <a:chOff x="7563723" y="1300922"/>
            <a:chExt cx="3328496" cy="179798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D912C1F-39B7-20B2-D290-DB25C2C733F2}"/>
                </a:ext>
              </a:extLst>
            </p:cNvPr>
            <p:cNvSpPr/>
            <p:nvPr/>
          </p:nvSpPr>
          <p:spPr>
            <a:xfrm>
              <a:off x="7965607" y="2301135"/>
              <a:ext cx="1577654" cy="797767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  <a:t>Hall sensor</a:t>
              </a:r>
              <a:b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</a:br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  <a:t>decoder</a:t>
              </a:r>
              <a:endParaRPr lang="en-US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A95C5F2-2E60-ACD6-00E1-B127F0DB6D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43261" y="2513816"/>
              <a:ext cx="1121926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35B076A-A17E-03E8-27FE-D564B179C3AA}"/>
                </a:ext>
              </a:extLst>
            </p:cNvPr>
            <p:cNvCxnSpPr>
              <a:cxnSpLocks/>
              <a:endCxn id="26" idx="3"/>
            </p:cNvCxnSpPr>
            <p:nvPr/>
          </p:nvCxnSpPr>
          <p:spPr>
            <a:xfrm flipH="1">
              <a:off x="9543261" y="2700019"/>
              <a:ext cx="1121926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EAC1CFA-17F9-C692-E38F-F315491215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43261" y="2890794"/>
              <a:ext cx="1121926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50576D8-3984-7554-840A-8D07861B35CA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8754434" y="1300922"/>
              <a:ext cx="0" cy="1000213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B3FDD82-1400-6009-681E-6E4A2ECF208B}"/>
                </a:ext>
              </a:extLst>
            </p:cNvPr>
            <p:cNvSpPr txBox="1"/>
            <p:nvPr/>
          </p:nvSpPr>
          <p:spPr>
            <a:xfrm>
              <a:off x="7563723" y="1503368"/>
              <a:ext cx="11907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Commutation</a:t>
              </a:r>
              <a:br>
                <a:rPr lang="en-US" sz="1400" dirty="0"/>
              </a:br>
              <a:r>
                <a:rPr lang="en-US" sz="1400" dirty="0"/>
                <a:t>Sequence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3B32003-D928-2B46-76A1-3D1ABB9EC4E7}"/>
                </a:ext>
              </a:extLst>
            </p:cNvPr>
            <p:cNvSpPr/>
            <p:nvPr/>
          </p:nvSpPr>
          <p:spPr>
            <a:xfrm rot="7475876">
              <a:off x="10689225" y="2427853"/>
              <a:ext cx="150591" cy="150591"/>
            </a:xfrm>
            <a:prstGeom prst="ellipse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025C0D7-5C40-3B9D-166E-53A6E8D0C97D}"/>
                </a:ext>
              </a:extLst>
            </p:cNvPr>
            <p:cNvSpPr/>
            <p:nvPr/>
          </p:nvSpPr>
          <p:spPr>
            <a:xfrm rot="7475876">
              <a:off x="10689224" y="2627803"/>
              <a:ext cx="150591" cy="150591"/>
            </a:xfrm>
            <a:prstGeom prst="ellipse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C622BFC-C1C6-CB2B-38F1-F986953131D9}"/>
                </a:ext>
              </a:extLst>
            </p:cNvPr>
            <p:cNvSpPr/>
            <p:nvPr/>
          </p:nvSpPr>
          <p:spPr>
            <a:xfrm rot="7475876">
              <a:off x="10694816" y="2815498"/>
              <a:ext cx="150591" cy="150591"/>
            </a:xfrm>
            <a:prstGeom prst="ellipse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1491FF-7DF5-ACB4-B5BC-6EC0A855E305}"/>
                </a:ext>
              </a:extLst>
            </p:cNvPr>
            <p:cNvSpPr txBox="1"/>
            <p:nvPr/>
          </p:nvSpPr>
          <p:spPr>
            <a:xfrm>
              <a:off x="9986971" y="1731488"/>
              <a:ext cx="9052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Hall</a:t>
              </a:r>
              <a:b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</a:b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Sensors</a:t>
              </a:r>
            </a:p>
          </p:txBody>
        </p:sp>
      </p:grpSp>
      <p:pic>
        <p:nvPicPr>
          <p:cNvPr id="40" name="Picture 7" descr="Table&#10;&#10;Description automatically generated">
            <a:extLst>
              <a:ext uri="{FF2B5EF4-FFF2-40B4-BE49-F238E27FC236}">
                <a16:creationId xmlns:a16="http://schemas.microsoft.com/office/drawing/2014/main" id="{2A1D56F3-BB68-FD89-0E69-3F11FB459C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80"/>
          <a:stretch/>
        </p:blipFill>
        <p:spPr>
          <a:xfrm>
            <a:off x="7085946" y="3772044"/>
            <a:ext cx="4778150" cy="2190645"/>
          </a:xfrm>
          <a:prstGeom prst="rect">
            <a:avLst/>
          </a:prstGeom>
        </p:spPr>
      </p:pic>
      <p:pic>
        <p:nvPicPr>
          <p:cNvPr id="41" name="Picture 8" descr="Diagram&#10;&#10;Description automatically generated">
            <a:extLst>
              <a:ext uri="{FF2B5EF4-FFF2-40B4-BE49-F238E27FC236}">
                <a16:creationId xmlns:a16="http://schemas.microsoft.com/office/drawing/2014/main" id="{D8F5B5CF-99CB-77CA-CE25-218B29BB2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14" y="1033083"/>
            <a:ext cx="6200020" cy="53782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268623-2B2C-1C53-1113-7718C8C39BE2}"/>
              </a:ext>
            </a:extLst>
          </p:cNvPr>
          <p:cNvSpPr txBox="1"/>
          <p:nvPr/>
        </p:nvSpPr>
        <p:spPr>
          <a:xfrm>
            <a:off x="892937" y="420608"/>
            <a:ext cx="5055099" cy="585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Decoder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E38319A-7C1E-64EE-0DC7-6F282D45D88F}"/>
              </a:ext>
            </a:extLst>
          </p:cNvPr>
          <p:cNvGrpSpPr/>
          <p:nvPr/>
        </p:nvGrpSpPr>
        <p:grpSpPr>
          <a:xfrm>
            <a:off x="33021" y="490103"/>
            <a:ext cx="904341" cy="461665"/>
            <a:chOff x="33021" y="490103"/>
            <a:chExt cx="904341" cy="46166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167A049-019F-437C-808C-6A6EE227CF04}"/>
                </a:ext>
              </a:extLst>
            </p:cNvPr>
            <p:cNvSpPr/>
            <p:nvPr/>
          </p:nvSpPr>
          <p:spPr>
            <a:xfrm rot="10800000" flipV="1">
              <a:off x="33021" y="628650"/>
              <a:ext cx="859918" cy="175260"/>
            </a:xfrm>
            <a:prstGeom prst="rect">
              <a:avLst/>
            </a:prstGeom>
            <a:solidFill>
              <a:srgbClr val="70AD47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dirty="0"/>
                <a:t>      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1A0063-F4EE-C3DF-5F8A-8D953098B480}"/>
                </a:ext>
              </a:extLst>
            </p:cNvPr>
            <p:cNvSpPr txBox="1"/>
            <p:nvPr/>
          </p:nvSpPr>
          <p:spPr>
            <a:xfrm>
              <a:off x="597204" y="49010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1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637838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F019477A-DA54-B3A8-D8F6-4DBCE62E9F80}"/>
              </a:ext>
            </a:extLst>
          </p:cNvPr>
          <p:cNvGrpSpPr/>
          <p:nvPr/>
        </p:nvGrpSpPr>
        <p:grpSpPr>
          <a:xfrm>
            <a:off x="8066240" y="2064952"/>
            <a:ext cx="3691037" cy="3681741"/>
            <a:chOff x="7702255" y="1221651"/>
            <a:chExt cx="3691037" cy="368174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0049E85-A595-40EC-7615-62EB00CEFFA1}"/>
                </a:ext>
              </a:extLst>
            </p:cNvPr>
            <p:cNvSpPr/>
            <p:nvPr/>
          </p:nvSpPr>
          <p:spPr>
            <a:xfrm>
              <a:off x="8625203" y="1311574"/>
              <a:ext cx="1474627" cy="211742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  <a:t>PWM</a:t>
              </a:r>
              <a:b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</a:br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  <a:t>generator</a:t>
              </a:r>
              <a:endParaRPr lang="en-US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FEFB57F-A2A5-6B32-7DAD-688EF99EDEB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9359710" y="3429000"/>
              <a:ext cx="2807" cy="1474392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7B1D334-C71F-02D8-8327-DEAF55692EEB}"/>
                </a:ext>
              </a:extLst>
            </p:cNvPr>
            <p:cNvSpPr txBox="1"/>
            <p:nvPr/>
          </p:nvSpPr>
          <p:spPr>
            <a:xfrm>
              <a:off x="7880672" y="1748271"/>
              <a:ext cx="5670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Duty</a:t>
              </a:r>
              <a:br>
                <a:rPr lang="en-US" sz="1400" dirty="0"/>
              </a:br>
              <a:r>
                <a:rPr lang="en-US" sz="1400" dirty="0"/>
                <a:t>Cycle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112E38-A2AA-A515-D895-72301DB52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0015" y="1273686"/>
              <a:ext cx="171472" cy="15754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E16763-F08E-35D4-5A40-A4DA241A5A47}"/>
                </a:ext>
              </a:extLst>
            </p:cNvPr>
            <p:cNvSpPr txBox="1"/>
            <p:nvPr/>
          </p:nvSpPr>
          <p:spPr>
            <a:xfrm>
              <a:off x="10483680" y="1221651"/>
              <a:ext cx="5020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PWM</a:t>
              </a:r>
              <a:endParaRPr lang="en-US" sz="1400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D579CE-AD3D-74C5-F536-283EE52D6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0015" y="1944443"/>
              <a:ext cx="171472" cy="1575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F0F1EF9-BAE9-12C2-D964-F0DFCC248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0015" y="2699295"/>
              <a:ext cx="171472" cy="15754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B173E32-8F71-4E03-0323-40C3B33954D6}"/>
                </a:ext>
              </a:extLst>
            </p:cNvPr>
            <p:cNvSpPr txBox="1"/>
            <p:nvPr/>
          </p:nvSpPr>
          <p:spPr>
            <a:xfrm>
              <a:off x="10486570" y="1897411"/>
              <a:ext cx="5020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PWM</a:t>
              </a:r>
              <a:endParaRPr lang="en-US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D2BFD9-8E6C-8203-7F52-D9524BA0E9D7}"/>
                </a:ext>
              </a:extLst>
            </p:cNvPr>
            <p:cNvSpPr txBox="1"/>
            <p:nvPr/>
          </p:nvSpPr>
          <p:spPr>
            <a:xfrm>
              <a:off x="10488540" y="2654378"/>
              <a:ext cx="5020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PWM</a:t>
              </a:r>
              <a:endParaRPr lang="en-US" sz="1400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2CB8822-7BD6-AB18-AECD-22049B9CA665}"/>
                </a:ext>
              </a:extLst>
            </p:cNvPr>
            <p:cNvCxnSpPr>
              <a:cxnSpLocks/>
            </p:cNvCxnSpPr>
            <p:nvPr/>
          </p:nvCxnSpPr>
          <p:spPr>
            <a:xfrm>
              <a:off x="7702255" y="2367638"/>
              <a:ext cx="922950" cy="2649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A98CCF-BEEF-18B4-9C1A-D4EAE49298B5}"/>
                </a:ext>
              </a:extLst>
            </p:cNvPr>
            <p:cNvSpPr txBox="1"/>
            <p:nvPr/>
          </p:nvSpPr>
          <p:spPr>
            <a:xfrm>
              <a:off x="8163728" y="3903179"/>
              <a:ext cx="11907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Commutation</a:t>
              </a:r>
              <a:br>
                <a:rPr lang="en-US" sz="1400" dirty="0"/>
              </a:br>
              <a:r>
                <a:rPr lang="en-US" sz="1400" dirty="0"/>
                <a:t>Sequence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97E3E9B-1F49-EF84-C4EC-E5AC5808EDF2}"/>
                </a:ext>
              </a:extLst>
            </p:cNvPr>
            <p:cNvCxnSpPr>
              <a:cxnSpLocks/>
            </p:cNvCxnSpPr>
            <p:nvPr/>
          </p:nvCxnSpPr>
          <p:spPr>
            <a:xfrm>
              <a:off x="10099832" y="1465094"/>
              <a:ext cx="1293460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5C78605-90E0-6DE2-C65A-E205AB7E3D4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9832" y="1792936"/>
              <a:ext cx="1293460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C6FC7A0-782F-FD69-A9AA-B80667410DBA}"/>
                </a:ext>
              </a:extLst>
            </p:cNvPr>
            <p:cNvCxnSpPr>
              <a:cxnSpLocks/>
            </p:cNvCxnSpPr>
            <p:nvPr/>
          </p:nvCxnSpPr>
          <p:spPr>
            <a:xfrm>
              <a:off x="10099832" y="2139597"/>
              <a:ext cx="1293460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68F485F-49E2-65F6-3E59-8CEDB8AA0691}"/>
                </a:ext>
              </a:extLst>
            </p:cNvPr>
            <p:cNvCxnSpPr>
              <a:cxnSpLocks/>
            </p:cNvCxnSpPr>
            <p:nvPr/>
          </p:nvCxnSpPr>
          <p:spPr>
            <a:xfrm>
              <a:off x="10099832" y="2514543"/>
              <a:ext cx="1293460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B118319-FC09-9773-DA17-CEA886DD57A4}"/>
                </a:ext>
              </a:extLst>
            </p:cNvPr>
            <p:cNvCxnSpPr>
              <a:cxnSpLocks/>
            </p:cNvCxnSpPr>
            <p:nvPr/>
          </p:nvCxnSpPr>
          <p:spPr>
            <a:xfrm>
              <a:off x="10099832" y="2886549"/>
              <a:ext cx="1293460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DAE68C9-6CCE-90D0-94B8-8F0C663F21A6}"/>
                </a:ext>
              </a:extLst>
            </p:cNvPr>
            <p:cNvCxnSpPr>
              <a:cxnSpLocks/>
            </p:cNvCxnSpPr>
            <p:nvPr/>
          </p:nvCxnSpPr>
          <p:spPr>
            <a:xfrm>
              <a:off x="10099832" y="3251716"/>
              <a:ext cx="1293460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830129C9-A762-340E-9652-F90984295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745" y="1279555"/>
            <a:ext cx="5624185" cy="51331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B12231A-67C6-DF2E-4D31-93F021E57244}"/>
                  </a:ext>
                </a:extLst>
              </p:cNvPr>
              <p:cNvSpPr txBox="1"/>
              <p:nvPr/>
            </p:nvSpPr>
            <p:spPr>
              <a:xfrm>
                <a:off x="625533" y="3420761"/>
                <a:ext cx="25241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𝒔𝒘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𝑲𝑯𝒛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𝑲𝑯𝒛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B12231A-67C6-DF2E-4D31-93F021E57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533" y="3420761"/>
                <a:ext cx="2524153" cy="307777"/>
              </a:xfrm>
              <a:prstGeom prst="rect">
                <a:avLst/>
              </a:prstGeom>
              <a:blipFill>
                <a:blip r:embed="rId4"/>
                <a:stretch>
                  <a:fillRect l="-3140" r="-217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12A64736-E3B1-1A1E-77C2-8CA6A5210C72}"/>
              </a:ext>
            </a:extLst>
          </p:cNvPr>
          <p:cNvSpPr txBox="1"/>
          <p:nvPr/>
        </p:nvSpPr>
        <p:spPr>
          <a:xfrm>
            <a:off x="559104" y="2405098"/>
            <a:ext cx="36031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 Microcontroller</a:t>
            </a:r>
          </a:p>
          <a:p>
            <a:r>
              <a:rPr lang="en-US" sz="2000" dirty="0"/>
              <a:t>PWM mode is center aligned.</a:t>
            </a:r>
          </a:p>
          <a:p>
            <a:r>
              <a:rPr lang="en-US" sz="2000" dirty="0"/>
              <a:t>Less harmonics due to symmetry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BC92267-9CCF-6CEC-3E72-D3E873FD8294}"/>
              </a:ext>
            </a:extLst>
          </p:cNvPr>
          <p:cNvSpPr/>
          <p:nvPr/>
        </p:nvSpPr>
        <p:spPr>
          <a:xfrm>
            <a:off x="33020" y="32459"/>
            <a:ext cx="12122785" cy="679308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DC2F18-C72B-DADB-FA5D-61001E1DDE40}"/>
              </a:ext>
            </a:extLst>
          </p:cNvPr>
          <p:cNvSpPr txBox="1"/>
          <p:nvPr/>
        </p:nvSpPr>
        <p:spPr>
          <a:xfrm>
            <a:off x="892937" y="420608"/>
            <a:ext cx="5055099" cy="585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PWM Generator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39D1AC-0406-E3FB-643E-E34F9E73C329}"/>
              </a:ext>
            </a:extLst>
          </p:cNvPr>
          <p:cNvGrpSpPr/>
          <p:nvPr/>
        </p:nvGrpSpPr>
        <p:grpSpPr>
          <a:xfrm>
            <a:off x="33021" y="490103"/>
            <a:ext cx="904341" cy="461665"/>
            <a:chOff x="33021" y="490103"/>
            <a:chExt cx="904341" cy="46166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266F54D-8D8A-FF96-0912-4FB65EB9B960}"/>
                </a:ext>
              </a:extLst>
            </p:cNvPr>
            <p:cNvSpPr/>
            <p:nvPr/>
          </p:nvSpPr>
          <p:spPr>
            <a:xfrm rot="10800000" flipV="1">
              <a:off x="33021" y="628650"/>
              <a:ext cx="859918" cy="175260"/>
            </a:xfrm>
            <a:prstGeom prst="rect">
              <a:avLst/>
            </a:prstGeom>
            <a:solidFill>
              <a:srgbClr val="70AD47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dirty="0"/>
                <a:t>       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130F374-010C-C4DE-1C03-AC6074D01A6C}"/>
                </a:ext>
              </a:extLst>
            </p:cNvPr>
            <p:cNvSpPr txBox="1"/>
            <p:nvPr/>
          </p:nvSpPr>
          <p:spPr>
            <a:xfrm>
              <a:off x="597204" y="49010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2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953759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42D06F2-935F-1AAE-9BA2-38D5314BBFCD}"/>
              </a:ext>
            </a:extLst>
          </p:cNvPr>
          <p:cNvSpPr/>
          <p:nvPr/>
        </p:nvSpPr>
        <p:spPr>
          <a:xfrm>
            <a:off x="33020" y="32459"/>
            <a:ext cx="12120880" cy="679308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B996F7D4-FD8C-A2E3-424C-07F1D17C2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979" y="1509565"/>
            <a:ext cx="9988042" cy="44433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B31472-EBD4-23DF-3A94-A75D5D455403}"/>
              </a:ext>
            </a:extLst>
          </p:cNvPr>
          <p:cNvSpPr txBox="1"/>
          <p:nvPr/>
        </p:nvSpPr>
        <p:spPr>
          <a:xfrm>
            <a:off x="892937" y="420608"/>
            <a:ext cx="5055099" cy="585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Speed Performance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4FE13E3-59C1-B87D-D84C-CF2834AF6529}"/>
              </a:ext>
            </a:extLst>
          </p:cNvPr>
          <p:cNvGrpSpPr/>
          <p:nvPr/>
        </p:nvGrpSpPr>
        <p:grpSpPr>
          <a:xfrm>
            <a:off x="33021" y="490103"/>
            <a:ext cx="904341" cy="461665"/>
            <a:chOff x="33021" y="490103"/>
            <a:chExt cx="904341" cy="46166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4FA2E28-7875-5B02-8887-0FF5A53C6567}"/>
                </a:ext>
              </a:extLst>
            </p:cNvPr>
            <p:cNvSpPr/>
            <p:nvPr/>
          </p:nvSpPr>
          <p:spPr>
            <a:xfrm rot="10800000" flipV="1">
              <a:off x="33021" y="628650"/>
              <a:ext cx="859918" cy="175260"/>
            </a:xfrm>
            <a:prstGeom prst="rect">
              <a:avLst/>
            </a:prstGeom>
            <a:solidFill>
              <a:srgbClr val="70AD47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dirty="0"/>
                <a:t>      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9C180F-8B24-0581-BD01-C10E734E87BB}"/>
                </a:ext>
              </a:extLst>
            </p:cNvPr>
            <p:cNvSpPr txBox="1"/>
            <p:nvPr/>
          </p:nvSpPr>
          <p:spPr>
            <a:xfrm>
              <a:off x="597204" y="49010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3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3004597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FDD767C-02D5-4B81-BD60-ECDA26E6B8C9}"/>
              </a:ext>
            </a:extLst>
          </p:cNvPr>
          <p:cNvSpPr txBox="1"/>
          <p:nvPr/>
        </p:nvSpPr>
        <p:spPr>
          <a:xfrm>
            <a:off x="892937" y="420608"/>
            <a:ext cx="5055099" cy="61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Closed loop system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D9A5408-06D3-5705-6C5A-1DB16CFED915}"/>
              </a:ext>
            </a:extLst>
          </p:cNvPr>
          <p:cNvSpPr/>
          <p:nvPr/>
        </p:nvSpPr>
        <p:spPr>
          <a:xfrm flipV="1">
            <a:off x="678801" y="566022"/>
            <a:ext cx="214137" cy="242571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1901A8-934F-94CA-D8FA-F4BADAF82008}"/>
              </a:ext>
            </a:extLst>
          </p:cNvPr>
          <p:cNvSpPr/>
          <p:nvPr/>
        </p:nvSpPr>
        <p:spPr>
          <a:xfrm>
            <a:off x="33020" y="32459"/>
            <a:ext cx="12122785" cy="679308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CDBCB2-3D1D-EBE8-88CB-289FFC7EFA38}"/>
              </a:ext>
            </a:extLst>
          </p:cNvPr>
          <p:cNvGrpSpPr/>
          <p:nvPr/>
        </p:nvGrpSpPr>
        <p:grpSpPr>
          <a:xfrm>
            <a:off x="639463" y="593389"/>
            <a:ext cx="10913074" cy="5726554"/>
            <a:chOff x="639463" y="593389"/>
            <a:chExt cx="10913074" cy="572655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5D9782A-42B6-2E2A-FAE4-F35099AF75AF}"/>
                </a:ext>
              </a:extLst>
            </p:cNvPr>
            <p:cNvSpPr/>
            <p:nvPr/>
          </p:nvSpPr>
          <p:spPr>
            <a:xfrm>
              <a:off x="9629413" y="2346916"/>
              <a:ext cx="1285875" cy="1285875"/>
            </a:xfrm>
            <a:prstGeom prst="ellips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</a:rPr>
                <a:t>BLDC</a:t>
              </a:r>
              <a:endParaRPr 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90054FE-6C6F-844F-05ED-E4AA747BA891}"/>
                </a:ext>
              </a:extLst>
            </p:cNvPr>
            <p:cNvSpPr/>
            <p:nvPr/>
          </p:nvSpPr>
          <p:spPr>
            <a:xfrm>
              <a:off x="7735691" y="1927616"/>
              <a:ext cx="1216087" cy="211742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  <a:t>Inverter</a:t>
              </a:r>
              <a:endParaRPr lang="en-US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4C3D254-C018-6B3D-2012-73367F9F903C}"/>
                </a:ext>
              </a:extLst>
            </p:cNvPr>
            <p:cNvSpPr/>
            <p:nvPr/>
          </p:nvSpPr>
          <p:spPr>
            <a:xfrm>
              <a:off x="4967604" y="1927619"/>
              <a:ext cx="1474627" cy="211742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  <a:t>PWM</a:t>
              </a:r>
              <a:b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</a:br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  <a:t>generator</a:t>
              </a:r>
              <a:endParaRPr lang="en-US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C67E4B-683F-AF9F-4AAE-83E91EEC0D01}"/>
                </a:ext>
              </a:extLst>
            </p:cNvPr>
            <p:cNvSpPr/>
            <p:nvPr/>
          </p:nvSpPr>
          <p:spPr>
            <a:xfrm>
              <a:off x="2570027" y="2584799"/>
              <a:ext cx="1474627" cy="797767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  <a:t>PI</a:t>
              </a:r>
              <a:b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</a:br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  <a:t>controller</a:t>
              </a:r>
              <a:endParaRPr lang="en-US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53B48A8-E670-54D3-282F-EE955C1F7A29}"/>
                </a:ext>
              </a:extLst>
            </p:cNvPr>
            <p:cNvSpPr/>
            <p:nvPr/>
          </p:nvSpPr>
          <p:spPr>
            <a:xfrm>
              <a:off x="1453904" y="2790949"/>
              <a:ext cx="386346" cy="386346"/>
            </a:xfrm>
            <a:prstGeom prst="ellips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FDBB014-1ACB-29DA-B372-4EDE6E680E5A}"/>
                </a:ext>
              </a:extLst>
            </p:cNvPr>
            <p:cNvSpPr/>
            <p:nvPr/>
          </p:nvSpPr>
          <p:spPr>
            <a:xfrm>
              <a:off x="9993337" y="4943060"/>
              <a:ext cx="150591" cy="150591"/>
            </a:xfrm>
            <a:prstGeom prst="ellipse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0F8E6B1-B620-A006-D9DA-95596D38182A}"/>
                </a:ext>
              </a:extLst>
            </p:cNvPr>
            <p:cNvSpPr/>
            <p:nvPr/>
          </p:nvSpPr>
          <p:spPr>
            <a:xfrm>
              <a:off x="10205638" y="4943060"/>
              <a:ext cx="150591" cy="150591"/>
            </a:xfrm>
            <a:prstGeom prst="ellipse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397336D-F7CC-9EC4-28AB-ACD59B3A87AA}"/>
                </a:ext>
              </a:extLst>
            </p:cNvPr>
            <p:cNvSpPr/>
            <p:nvPr/>
          </p:nvSpPr>
          <p:spPr>
            <a:xfrm>
              <a:off x="10425559" y="4943060"/>
              <a:ext cx="150591" cy="150591"/>
            </a:xfrm>
            <a:prstGeom prst="ellipse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9BF10A-D69C-EED0-2A0E-A0AF6C8C13A7}"/>
                </a:ext>
              </a:extLst>
            </p:cNvPr>
            <p:cNvSpPr/>
            <p:nvPr/>
          </p:nvSpPr>
          <p:spPr>
            <a:xfrm>
              <a:off x="2427979" y="5522176"/>
              <a:ext cx="1577654" cy="797767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  <a:t>Speed</a:t>
              </a:r>
              <a:b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</a:br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  <a:t>calculation</a:t>
              </a:r>
              <a:endParaRPr lang="en-US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B27A4F-F656-2E9F-7A55-2441CF769098}"/>
                </a:ext>
              </a:extLst>
            </p:cNvPr>
            <p:cNvCxnSpPr>
              <a:cxnSpLocks/>
            </p:cNvCxnSpPr>
            <p:nvPr/>
          </p:nvCxnSpPr>
          <p:spPr>
            <a:xfrm>
              <a:off x="8271038" y="863179"/>
              <a:ext cx="0" cy="588175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34042C9-BF3B-4B23-FE2D-E6631B895D2F}"/>
                </a:ext>
              </a:extLst>
            </p:cNvPr>
            <p:cNvCxnSpPr>
              <a:cxnSpLocks/>
            </p:cNvCxnSpPr>
            <p:nvPr/>
          </p:nvCxnSpPr>
          <p:spPr>
            <a:xfrm>
              <a:off x="8367452" y="1035315"/>
              <a:ext cx="0" cy="235267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0421333-CE38-7E1A-0E00-CD280622E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3794" y="1153176"/>
              <a:ext cx="317244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7B22A19-9E25-0F65-9A65-AF6A50C28E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86113" y="1153176"/>
              <a:ext cx="317244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C9591EB-4027-9AC0-043B-1D9F09273FA1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8951778" y="2535228"/>
              <a:ext cx="865947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25DDA3E-097A-D1CE-C0A7-3AFD7487573A}"/>
                </a:ext>
              </a:extLst>
            </p:cNvPr>
            <p:cNvCxnSpPr>
              <a:cxnSpLocks/>
              <a:stCxn id="7" idx="3"/>
              <a:endCxn id="6" idx="2"/>
            </p:cNvCxnSpPr>
            <p:nvPr/>
          </p:nvCxnSpPr>
          <p:spPr>
            <a:xfrm>
              <a:off x="8951778" y="2986329"/>
              <a:ext cx="677635" cy="3525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8E6DFDA-8193-DA76-6FA2-7C761736D103}"/>
                </a:ext>
              </a:extLst>
            </p:cNvPr>
            <p:cNvCxnSpPr>
              <a:cxnSpLocks/>
              <a:endCxn id="6" idx="3"/>
            </p:cNvCxnSpPr>
            <p:nvPr/>
          </p:nvCxnSpPr>
          <p:spPr>
            <a:xfrm>
              <a:off x="8951778" y="3444479"/>
              <a:ext cx="865947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9F90D43-703E-7806-CF5B-AAF7E10E2E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4531" y="3591560"/>
              <a:ext cx="4101" cy="135150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93A348D-EFB3-F53A-485A-F553D10BAC98}"/>
                </a:ext>
              </a:extLst>
            </p:cNvPr>
            <p:cNvCxnSpPr>
              <a:cxnSpLocks/>
              <a:stCxn id="13" idx="0"/>
              <a:endCxn id="6" idx="4"/>
            </p:cNvCxnSpPr>
            <p:nvPr/>
          </p:nvCxnSpPr>
          <p:spPr>
            <a:xfrm flipH="1" flipV="1">
              <a:off x="10272351" y="3632791"/>
              <a:ext cx="8583" cy="1310269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FB58673-20D8-CC8A-0A77-7B70025CE0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1759" y="3591560"/>
              <a:ext cx="0" cy="135150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5FDBD60-956E-BF84-E36D-5709C22168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632" y="5093651"/>
              <a:ext cx="0" cy="638467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32B2A9E-EF54-9EE7-7E0F-0B9B08B3F0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9251" y="5085097"/>
              <a:ext cx="4071" cy="833223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1FA461B-62B1-6769-57B4-A50109E007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9186" y="5098563"/>
              <a:ext cx="4751" cy="1012358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28E5502-9F65-DC57-F05E-D21911B1F67C}"/>
                </a:ext>
              </a:extLst>
            </p:cNvPr>
            <p:cNvCxnSpPr>
              <a:cxnSpLocks/>
              <a:stCxn id="34" idx="1"/>
              <a:endCxn id="15" idx="3"/>
            </p:cNvCxnSpPr>
            <p:nvPr/>
          </p:nvCxnSpPr>
          <p:spPr>
            <a:xfrm flipH="1">
              <a:off x="4005633" y="5918321"/>
              <a:ext cx="907651" cy="2739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A3C112B-9455-B42C-3267-0E63E2163B83}"/>
                </a:ext>
              </a:extLst>
            </p:cNvPr>
            <p:cNvCxnSpPr>
              <a:cxnSpLocks/>
              <a:endCxn id="11" idx="4"/>
            </p:cNvCxnSpPr>
            <p:nvPr/>
          </p:nvCxnSpPr>
          <p:spPr>
            <a:xfrm flipV="1">
              <a:off x="1647077" y="3177295"/>
              <a:ext cx="0" cy="2741025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1DD9B31-B1F2-ECDB-04C1-466F091E61AC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790213" y="2984122"/>
              <a:ext cx="663691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5BF5A49-DE63-C7E3-4404-B2D7EB6656A8}"/>
                </a:ext>
              </a:extLst>
            </p:cNvPr>
            <p:cNvCxnSpPr>
              <a:cxnSpLocks/>
              <a:stCxn id="11" idx="6"/>
              <a:endCxn id="9" idx="1"/>
            </p:cNvCxnSpPr>
            <p:nvPr/>
          </p:nvCxnSpPr>
          <p:spPr>
            <a:xfrm flipV="1">
              <a:off x="1840250" y="2983683"/>
              <a:ext cx="729777" cy="439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67509B8-2D0E-070F-CF4E-A9023DA28993}"/>
                </a:ext>
              </a:extLst>
            </p:cNvPr>
            <p:cNvSpPr txBox="1"/>
            <p:nvPr/>
          </p:nvSpPr>
          <p:spPr>
            <a:xfrm>
              <a:off x="10647289" y="4695189"/>
              <a:ext cx="9052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Hall</a:t>
              </a:r>
              <a:b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</a:b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Sensors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225DD51-4EA4-13F8-0060-F8124E82BB6D}"/>
                </a:ext>
              </a:extLst>
            </p:cNvPr>
            <p:cNvSpPr/>
            <p:nvPr/>
          </p:nvSpPr>
          <p:spPr>
            <a:xfrm>
              <a:off x="4913284" y="5519437"/>
              <a:ext cx="1577654" cy="797767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  <a:t>Hall sensor</a:t>
              </a:r>
              <a:b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</a:br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  <a:t>decoder</a:t>
              </a:r>
              <a:endParaRPr lang="en-US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37C3ED3-25E3-CA45-60C8-B051B0B091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90938" y="5732118"/>
              <a:ext cx="3567429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F0D3273-F1AB-7D5E-DCF0-AD6965CAA316}"/>
                </a:ext>
              </a:extLst>
            </p:cNvPr>
            <p:cNvCxnSpPr>
              <a:cxnSpLocks/>
              <a:endCxn id="34" idx="3"/>
            </p:cNvCxnSpPr>
            <p:nvPr/>
          </p:nvCxnSpPr>
          <p:spPr>
            <a:xfrm flipH="1">
              <a:off x="6490938" y="5918321"/>
              <a:ext cx="3788313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48AA717-D611-7B65-A0A8-8ECF9B40B8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90938" y="6096904"/>
              <a:ext cx="4008248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F7A2D08-DF0E-2A6B-E5B1-3A493B711B40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>
              <a:off x="1647077" y="5921060"/>
              <a:ext cx="780902" cy="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C6AD53F-64F3-70CC-E5C0-4808ADFD58A0}"/>
                </a:ext>
              </a:extLst>
            </p:cNvPr>
            <p:cNvCxnSpPr>
              <a:cxnSpLocks/>
              <a:stCxn id="34" idx="0"/>
              <a:endCxn id="8" idx="2"/>
            </p:cNvCxnSpPr>
            <p:nvPr/>
          </p:nvCxnSpPr>
          <p:spPr>
            <a:xfrm flipV="1">
              <a:off x="5702111" y="4045045"/>
              <a:ext cx="2807" cy="1474392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0CD24C1-1B79-9B63-3B83-188510B9172B}"/>
                </a:ext>
              </a:extLst>
            </p:cNvPr>
            <p:cNvSpPr txBox="1"/>
            <p:nvPr/>
          </p:nvSpPr>
          <p:spPr>
            <a:xfrm>
              <a:off x="909582" y="4644742"/>
              <a:ext cx="6479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Actual</a:t>
              </a:r>
              <a:br>
                <a:rPr lang="en-US" sz="1400" dirty="0"/>
              </a:br>
              <a:r>
                <a:rPr lang="en-US" sz="1400" dirty="0"/>
                <a:t>Speed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64B11CB-CB4F-9042-83E6-E34995EFAAF3}"/>
                </a:ext>
              </a:extLst>
            </p:cNvPr>
            <p:cNvSpPr txBox="1"/>
            <p:nvPr/>
          </p:nvSpPr>
          <p:spPr>
            <a:xfrm>
              <a:off x="639463" y="2364316"/>
              <a:ext cx="9168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Reference</a:t>
              </a:r>
              <a:br>
                <a:rPr lang="en-US" sz="1400" dirty="0"/>
              </a:br>
              <a:r>
                <a:rPr lang="en-US" sz="1400" dirty="0"/>
                <a:t>Speed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0EAD26C-4CA5-D8FB-C4EE-A53D5A2E9968}"/>
                </a:ext>
              </a:extLst>
            </p:cNvPr>
            <p:cNvSpPr txBox="1"/>
            <p:nvPr/>
          </p:nvSpPr>
          <p:spPr>
            <a:xfrm>
              <a:off x="1875905" y="2579759"/>
              <a:ext cx="5520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Error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E7A227B-A725-5334-F745-FBB3FCB4722D}"/>
                </a:ext>
              </a:extLst>
            </p:cNvPr>
            <p:cNvSpPr txBox="1"/>
            <p:nvPr/>
          </p:nvSpPr>
          <p:spPr>
            <a:xfrm>
              <a:off x="4223073" y="2364316"/>
              <a:ext cx="5670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Duty</a:t>
              </a:r>
              <a:br>
                <a:rPr lang="en-US" sz="1400" dirty="0"/>
              </a:br>
              <a:r>
                <a:rPr lang="en-US" sz="1400" dirty="0"/>
                <a:t>Cycle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B00ED87-8573-1EDC-FDE8-F038AE05A3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3794" y="1153176"/>
              <a:ext cx="0" cy="77444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C01238E-0B90-11EE-C808-2D8EA68C5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06471" y="1153176"/>
              <a:ext cx="0" cy="77444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74A16B5-BBDC-C5D9-8233-FBE4E9532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2416" y="1889731"/>
              <a:ext cx="171472" cy="15754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D6AC38B-B2F9-4194-2475-FFED3F6F61C4}"/>
                </a:ext>
              </a:extLst>
            </p:cNvPr>
            <p:cNvSpPr txBox="1"/>
            <p:nvPr/>
          </p:nvSpPr>
          <p:spPr>
            <a:xfrm>
              <a:off x="6826081" y="1837696"/>
              <a:ext cx="50206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PWM</a:t>
              </a:r>
              <a:endParaRPr lang="en-US" sz="1400" dirty="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85709FD7-C7A3-03C5-9D34-C7EDA9F39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2416" y="2560488"/>
              <a:ext cx="171472" cy="15754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28F2A5CE-C453-4783-3380-7B2F15049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2416" y="3315340"/>
              <a:ext cx="171472" cy="15754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6673E20-ACB1-1E9B-9FC5-99B9C368B755}"/>
                </a:ext>
              </a:extLst>
            </p:cNvPr>
            <p:cNvSpPr txBox="1"/>
            <p:nvPr/>
          </p:nvSpPr>
          <p:spPr>
            <a:xfrm>
              <a:off x="6828971" y="2513456"/>
              <a:ext cx="50206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PWM</a:t>
              </a:r>
              <a:endParaRPr lang="en-US" sz="14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95800FA-68EF-3F64-6594-5D650E107FBE}"/>
                </a:ext>
              </a:extLst>
            </p:cNvPr>
            <p:cNvSpPr txBox="1"/>
            <p:nvPr/>
          </p:nvSpPr>
          <p:spPr>
            <a:xfrm>
              <a:off x="6830941" y="3270423"/>
              <a:ext cx="50206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PWM</a:t>
              </a:r>
              <a:endParaRPr lang="en-US" sz="1400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73CAA6F-BC8A-C574-054E-BB5FE98DCA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3795" y="1153176"/>
              <a:ext cx="317244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9A7B6EF-3FA0-0CB6-33AB-042C4A6C04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86114" y="1153176"/>
              <a:ext cx="317244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1523FAE-43F8-B997-6307-599A7193EB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3795" y="1153176"/>
              <a:ext cx="0" cy="77444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200CDDB-F1AE-24A8-9C01-585A6F3ED6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06472" y="1153176"/>
              <a:ext cx="0" cy="77444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A59C535-7FC1-BF3D-95A7-06594DAD9E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3796" y="1153176"/>
              <a:ext cx="317244" cy="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2756FCF-6829-BB3D-C1DA-D363F66132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86115" y="1153176"/>
              <a:ext cx="317244" cy="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5D8127A-F4E4-D3EB-11A3-38693EC0ECDD}"/>
                </a:ext>
              </a:extLst>
            </p:cNvPr>
            <p:cNvCxnSpPr>
              <a:cxnSpLocks/>
            </p:cNvCxnSpPr>
            <p:nvPr/>
          </p:nvCxnSpPr>
          <p:spPr>
            <a:xfrm>
              <a:off x="4044652" y="3002507"/>
              <a:ext cx="922950" cy="2649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AE393C6-42C3-FCED-B6C0-5A0D58C47E01}"/>
                </a:ext>
              </a:extLst>
            </p:cNvPr>
            <p:cNvSpPr txBox="1"/>
            <p:nvPr/>
          </p:nvSpPr>
          <p:spPr>
            <a:xfrm>
              <a:off x="4506129" y="4519224"/>
              <a:ext cx="11907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Commutation</a:t>
              </a:r>
              <a:br>
                <a:rPr lang="en-US" sz="1400" dirty="0"/>
              </a:br>
              <a:r>
                <a:rPr lang="en-US" sz="1400" dirty="0"/>
                <a:t>Sequence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8719483-3F10-19F3-5D18-F3F889C4DE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3796" y="1153176"/>
              <a:ext cx="0" cy="77444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FC24D23-C6E8-3326-B9C9-69D71FC6FA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06473" y="1153176"/>
              <a:ext cx="0" cy="77444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8BFA7AF2-4C33-A6D3-07E6-6F50CCD7F240}"/>
                </a:ext>
              </a:extLst>
            </p:cNvPr>
            <p:cNvCxnSpPr>
              <a:cxnSpLocks/>
            </p:cNvCxnSpPr>
            <p:nvPr/>
          </p:nvCxnSpPr>
          <p:spPr>
            <a:xfrm>
              <a:off x="6430381" y="2088524"/>
              <a:ext cx="1293460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B3BEB4A-F5FB-5EF5-B599-30BF81A1EA37}"/>
                </a:ext>
              </a:extLst>
            </p:cNvPr>
            <p:cNvCxnSpPr>
              <a:cxnSpLocks/>
            </p:cNvCxnSpPr>
            <p:nvPr/>
          </p:nvCxnSpPr>
          <p:spPr>
            <a:xfrm>
              <a:off x="6447825" y="2412860"/>
              <a:ext cx="1293460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F1849DD7-09EA-F6AD-E1B0-75C8D02EC9A1}"/>
                </a:ext>
              </a:extLst>
            </p:cNvPr>
            <p:cNvCxnSpPr>
              <a:cxnSpLocks/>
            </p:cNvCxnSpPr>
            <p:nvPr/>
          </p:nvCxnSpPr>
          <p:spPr>
            <a:xfrm>
              <a:off x="6448137" y="2766814"/>
              <a:ext cx="1293460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C83FD41-2D82-2AD7-A74B-BF74C9AA75B3}"/>
                </a:ext>
              </a:extLst>
            </p:cNvPr>
            <p:cNvCxnSpPr>
              <a:cxnSpLocks/>
            </p:cNvCxnSpPr>
            <p:nvPr/>
          </p:nvCxnSpPr>
          <p:spPr>
            <a:xfrm>
              <a:off x="6442231" y="3134558"/>
              <a:ext cx="1293460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11A98765-850A-2FD9-7836-1E54ED9714D6}"/>
                </a:ext>
              </a:extLst>
            </p:cNvPr>
            <p:cNvCxnSpPr>
              <a:cxnSpLocks/>
            </p:cNvCxnSpPr>
            <p:nvPr/>
          </p:nvCxnSpPr>
          <p:spPr>
            <a:xfrm>
              <a:off x="6442231" y="3506296"/>
              <a:ext cx="1293460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F7070698-161F-284D-9158-7037CF99ECAA}"/>
                </a:ext>
              </a:extLst>
            </p:cNvPr>
            <p:cNvCxnSpPr>
              <a:cxnSpLocks/>
            </p:cNvCxnSpPr>
            <p:nvPr/>
          </p:nvCxnSpPr>
          <p:spPr>
            <a:xfrm>
              <a:off x="6442231" y="3855708"/>
              <a:ext cx="1293460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B710705-594B-364E-7039-8674393D8A9E}"/>
                </a:ext>
              </a:extLst>
            </p:cNvPr>
            <p:cNvSpPr txBox="1"/>
            <p:nvPr/>
          </p:nvSpPr>
          <p:spPr>
            <a:xfrm>
              <a:off x="7516104" y="593389"/>
              <a:ext cx="6805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DC</a:t>
              </a:r>
              <a:br>
                <a:rPr lang="en-US" sz="1400" dirty="0"/>
              </a:br>
              <a:r>
                <a:rPr lang="en-US" sz="1400" dirty="0"/>
                <a:t>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595517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F03AC4-2037-7523-5732-7059E3E8B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82557" y="167357"/>
            <a:ext cx="5990218" cy="6523285"/>
          </a:xfrm>
          <a:prstGeom prst="rect">
            <a:avLst/>
          </a:prstGeom>
          <a:ln>
            <a:noFill/>
          </a:ln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8DE2107-4DC9-7534-EEC1-53D217B95FE0}"/>
              </a:ext>
            </a:extLst>
          </p:cNvPr>
          <p:cNvSpPr/>
          <p:nvPr/>
        </p:nvSpPr>
        <p:spPr>
          <a:xfrm>
            <a:off x="5882557" y="158246"/>
            <a:ext cx="6051596" cy="6488241"/>
          </a:xfrm>
          <a:custGeom>
            <a:avLst/>
            <a:gdLst>
              <a:gd name="connsiteX0" fmla="*/ 164987 w 6051596"/>
              <a:gd name="connsiteY0" fmla="*/ 2939742 h 6488241"/>
              <a:gd name="connsiteX1" fmla="*/ 164987 w 6051596"/>
              <a:gd name="connsiteY1" fmla="*/ 4617940 h 6488241"/>
              <a:gd name="connsiteX2" fmla="*/ 4265705 w 6051596"/>
              <a:gd name="connsiteY2" fmla="*/ 4617940 h 6488241"/>
              <a:gd name="connsiteX3" fmla="*/ 4265705 w 6051596"/>
              <a:gd name="connsiteY3" fmla="*/ 2939742 h 6488241"/>
              <a:gd name="connsiteX4" fmla="*/ 0 w 6051596"/>
              <a:gd name="connsiteY4" fmla="*/ 0 h 6488241"/>
              <a:gd name="connsiteX5" fmla="*/ 6051596 w 6051596"/>
              <a:gd name="connsiteY5" fmla="*/ 0 h 6488241"/>
              <a:gd name="connsiteX6" fmla="*/ 6051596 w 6051596"/>
              <a:gd name="connsiteY6" fmla="*/ 6488241 h 6488241"/>
              <a:gd name="connsiteX7" fmla="*/ 0 w 6051596"/>
              <a:gd name="connsiteY7" fmla="*/ 6488241 h 648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51596" h="6488241">
                <a:moveTo>
                  <a:pt x="164987" y="2939742"/>
                </a:moveTo>
                <a:lnTo>
                  <a:pt x="164987" y="4617940"/>
                </a:lnTo>
                <a:lnTo>
                  <a:pt x="4265705" y="4617940"/>
                </a:lnTo>
                <a:lnTo>
                  <a:pt x="4265705" y="2939742"/>
                </a:lnTo>
                <a:close/>
                <a:moveTo>
                  <a:pt x="0" y="0"/>
                </a:moveTo>
                <a:lnTo>
                  <a:pt x="6051596" y="0"/>
                </a:lnTo>
                <a:lnTo>
                  <a:pt x="6051596" y="6488241"/>
                </a:lnTo>
                <a:lnTo>
                  <a:pt x="0" y="6488241"/>
                </a:lnTo>
                <a:close/>
              </a:path>
            </a:pathLst>
          </a:custGeom>
          <a:solidFill>
            <a:schemeClr val="bg1">
              <a:lumMod val="5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4E6844-B90F-9F6C-03DD-BB4774D2DAFA}"/>
              </a:ext>
            </a:extLst>
          </p:cNvPr>
          <p:cNvSpPr txBox="1"/>
          <p:nvPr/>
        </p:nvSpPr>
        <p:spPr>
          <a:xfrm>
            <a:off x="892938" y="426935"/>
            <a:ext cx="3171253" cy="585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Speed calculation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6F617F-FB4F-A435-8A86-873CD366EE1A}"/>
              </a:ext>
            </a:extLst>
          </p:cNvPr>
          <p:cNvCxnSpPr>
            <a:cxnSpLocks/>
            <a:endCxn id="25" idx="3"/>
          </p:cNvCxnSpPr>
          <p:nvPr/>
        </p:nvCxnSpPr>
        <p:spPr>
          <a:xfrm>
            <a:off x="7790512" y="2081814"/>
            <a:ext cx="2357750" cy="10161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D852F2C-E296-BEEF-5494-BB75CC1B8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992" y="2081814"/>
            <a:ext cx="7485520" cy="3279976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AFF28CB-A007-8BF2-2803-72C47DE2636A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7838578" y="4776186"/>
            <a:ext cx="2309684" cy="59471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54D7BD1C-3E7C-3786-BB65-F9F24D88EE29}"/>
              </a:ext>
            </a:extLst>
          </p:cNvPr>
          <p:cNvSpPr/>
          <p:nvPr/>
        </p:nvSpPr>
        <p:spPr>
          <a:xfrm>
            <a:off x="965074" y="3187084"/>
            <a:ext cx="656947" cy="6569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CCEC1A0-C0B8-AD48-D9FF-28E25493CA67}"/>
              </a:ext>
            </a:extLst>
          </p:cNvPr>
          <p:cNvSpPr/>
          <p:nvPr/>
        </p:nvSpPr>
        <p:spPr>
          <a:xfrm>
            <a:off x="1953629" y="3038222"/>
            <a:ext cx="1216784" cy="5927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7A5F6AD-90F2-46C2-80DB-C186539DA055}"/>
              </a:ext>
            </a:extLst>
          </p:cNvPr>
          <p:cNvSpPr/>
          <p:nvPr/>
        </p:nvSpPr>
        <p:spPr>
          <a:xfrm>
            <a:off x="6314044" y="2222957"/>
            <a:ext cx="1476468" cy="5735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3C378E2-2347-DB46-AE23-828FAB988913}"/>
              </a:ext>
            </a:extLst>
          </p:cNvPr>
          <p:cNvSpPr/>
          <p:nvPr/>
        </p:nvSpPr>
        <p:spPr>
          <a:xfrm>
            <a:off x="6314044" y="3047839"/>
            <a:ext cx="1476468" cy="5735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596077AD-26A9-1E26-AEE0-816DBA7BA553}"/>
              </a:ext>
            </a:extLst>
          </p:cNvPr>
          <p:cNvSpPr/>
          <p:nvPr/>
        </p:nvSpPr>
        <p:spPr>
          <a:xfrm>
            <a:off x="6446274" y="2695985"/>
            <a:ext cx="239698" cy="43751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CAE655E-4C03-F110-DB19-5BCA931E76A2}"/>
              </a:ext>
            </a:extLst>
          </p:cNvPr>
          <p:cNvSpPr/>
          <p:nvPr/>
        </p:nvSpPr>
        <p:spPr>
          <a:xfrm>
            <a:off x="33020" y="32459"/>
            <a:ext cx="12111633" cy="679308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4A2DD69-E661-1C47-FF4F-179B484D5270}"/>
              </a:ext>
            </a:extLst>
          </p:cNvPr>
          <p:cNvGrpSpPr/>
          <p:nvPr/>
        </p:nvGrpSpPr>
        <p:grpSpPr>
          <a:xfrm>
            <a:off x="33021" y="490103"/>
            <a:ext cx="904341" cy="461665"/>
            <a:chOff x="33021" y="490103"/>
            <a:chExt cx="904341" cy="46166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7E370AB-1CD5-AFFB-BABE-5B03D184E33D}"/>
                </a:ext>
              </a:extLst>
            </p:cNvPr>
            <p:cNvSpPr/>
            <p:nvPr/>
          </p:nvSpPr>
          <p:spPr>
            <a:xfrm rot="10800000" flipV="1">
              <a:off x="33021" y="628650"/>
              <a:ext cx="859918" cy="175260"/>
            </a:xfrm>
            <a:prstGeom prst="rect">
              <a:avLst/>
            </a:prstGeom>
            <a:solidFill>
              <a:srgbClr val="70AD47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dirty="0"/>
                <a:t>      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4F294F-774D-F9D8-7D2D-69A392E4386A}"/>
                </a:ext>
              </a:extLst>
            </p:cNvPr>
            <p:cNvSpPr txBox="1"/>
            <p:nvPr/>
          </p:nvSpPr>
          <p:spPr>
            <a:xfrm>
              <a:off x="597204" y="49010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1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229457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FDD767C-02D5-4B81-BD60-ECDA26E6B8C9}"/>
              </a:ext>
            </a:extLst>
          </p:cNvPr>
          <p:cNvSpPr txBox="1"/>
          <p:nvPr/>
        </p:nvSpPr>
        <p:spPr>
          <a:xfrm>
            <a:off x="892937" y="420608"/>
            <a:ext cx="3457121" cy="585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PI controller design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8B932D8-5E4A-41AF-19ED-81ADE5A99C25}"/>
              </a:ext>
            </a:extLst>
          </p:cNvPr>
          <p:cNvGrpSpPr/>
          <p:nvPr/>
        </p:nvGrpSpPr>
        <p:grpSpPr>
          <a:xfrm>
            <a:off x="912592" y="1746034"/>
            <a:ext cx="10128381" cy="1709295"/>
            <a:chOff x="917508" y="643813"/>
            <a:chExt cx="10128381" cy="17092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48AACE1-1834-777C-4EF7-F593ED3AF28A}"/>
                    </a:ext>
                  </a:extLst>
                </p:cNvPr>
                <p:cNvSpPr/>
                <p:nvPr/>
              </p:nvSpPr>
              <p:spPr>
                <a:xfrm>
                  <a:off x="7826827" y="654937"/>
                  <a:ext cx="1436915" cy="858416"/>
                </a:xfrm>
                <a:prstGeom prst="rect">
                  <a:avLst/>
                </a:prstGeom>
                <a:noFill/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48AACE1-1834-777C-4EF7-F593ED3AF2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6827" y="654937"/>
                  <a:ext cx="1436915" cy="85841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B5FB77BA-A41C-1204-1C7C-BD5FF0891DB1}"/>
                    </a:ext>
                  </a:extLst>
                </p:cNvPr>
                <p:cNvSpPr/>
                <p:nvPr/>
              </p:nvSpPr>
              <p:spPr>
                <a:xfrm>
                  <a:off x="3211451" y="654937"/>
                  <a:ext cx="1436915" cy="858416"/>
                </a:xfrm>
                <a:prstGeom prst="rect">
                  <a:avLst/>
                </a:prstGeom>
                <a:noFill/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chemeClr val="accent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B5FB77BA-A41C-1204-1C7C-BD5FF0891D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1451" y="654937"/>
                  <a:ext cx="1436915" cy="85841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Flowchart: Summing Junction 13">
              <a:extLst>
                <a:ext uri="{FF2B5EF4-FFF2-40B4-BE49-F238E27FC236}">
                  <a16:creationId xmlns:a16="http://schemas.microsoft.com/office/drawing/2014/main" id="{E5C26DC9-ED91-597D-587D-7898E5D34C7E}"/>
                </a:ext>
              </a:extLst>
            </p:cNvPr>
            <p:cNvSpPr/>
            <p:nvPr/>
          </p:nvSpPr>
          <p:spPr>
            <a:xfrm>
              <a:off x="1803916" y="850880"/>
              <a:ext cx="466530" cy="466530"/>
            </a:xfrm>
            <a:prstGeom prst="flowChartSummingJunction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3674BE8-7B8C-C2A0-85F6-DA9D12E88052}"/>
                </a:ext>
              </a:extLst>
            </p:cNvPr>
            <p:cNvCxnSpPr>
              <a:cxnSpLocks/>
            </p:cNvCxnSpPr>
            <p:nvPr/>
          </p:nvCxnSpPr>
          <p:spPr>
            <a:xfrm>
              <a:off x="917508" y="1084145"/>
              <a:ext cx="886408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DD9D5DA-E036-A305-50A7-FDC4C11A4E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7180" y="1317410"/>
              <a:ext cx="1" cy="1035698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FEEB11E-9B4B-691A-B2E5-6197B3ABAB56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9263742" y="1084145"/>
              <a:ext cx="1782147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60FD518-EEF3-3386-36A9-AE5B305C1C5C}"/>
                </a:ext>
              </a:extLst>
            </p:cNvPr>
            <p:cNvCxnSpPr>
              <a:cxnSpLocks/>
            </p:cNvCxnSpPr>
            <p:nvPr/>
          </p:nvCxnSpPr>
          <p:spPr>
            <a:xfrm>
              <a:off x="10154815" y="1073021"/>
              <a:ext cx="0" cy="1268963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AB75757-85E3-8CC6-03E0-C45B142AC5D9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2270446" y="1084145"/>
              <a:ext cx="941005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1D816E2-CCE4-426D-BA6E-F255B8D61263}"/>
                    </a:ext>
                  </a:extLst>
                </p:cNvPr>
                <p:cNvSpPr txBox="1"/>
                <p:nvPr/>
              </p:nvSpPr>
              <p:spPr>
                <a:xfrm>
                  <a:off x="1102822" y="643813"/>
                  <a:ext cx="515782" cy="2992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1D816E2-CCE4-426D-BA6E-F255B8D612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2822" y="643813"/>
                  <a:ext cx="515782" cy="299249"/>
                </a:xfrm>
                <a:prstGeom prst="rect">
                  <a:avLst/>
                </a:prstGeom>
                <a:blipFill>
                  <a:blip r:embed="rId4"/>
                  <a:stretch>
                    <a:fillRect l="-5882" r="-8235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F071EBE-B588-14EC-DE05-83916AEB1E4B}"/>
                    </a:ext>
                  </a:extLst>
                </p:cNvPr>
                <p:cNvSpPr txBox="1"/>
                <p:nvPr/>
              </p:nvSpPr>
              <p:spPr>
                <a:xfrm>
                  <a:off x="9905740" y="701256"/>
                  <a:ext cx="49815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𝑎𝑐𝑡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F071EBE-B588-14EC-DE05-83916AEB1E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5740" y="701256"/>
                  <a:ext cx="498150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6098" r="-3659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3B30029-7C00-700C-623D-A632F4193DBF}"/>
                    </a:ext>
                  </a:extLst>
                </p:cNvPr>
                <p:cNvSpPr txBox="1"/>
                <p:nvPr/>
              </p:nvSpPr>
              <p:spPr>
                <a:xfrm>
                  <a:off x="2429560" y="654937"/>
                  <a:ext cx="496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𝑒𝑟𝑟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3B30029-7C00-700C-623D-A632F4193D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9560" y="654937"/>
                  <a:ext cx="49635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6173" r="-1235" b="-1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472E25C-8469-EC8E-B155-FE145714FC43}"/>
                </a:ext>
              </a:extLst>
            </p:cNvPr>
            <p:cNvSpPr/>
            <p:nvPr/>
          </p:nvSpPr>
          <p:spPr>
            <a:xfrm>
              <a:off x="5610805" y="654937"/>
              <a:ext cx="1436915" cy="85841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1">
                      <a:lumMod val="50000"/>
                    </a:schemeClr>
                  </a:solidFill>
                </a:rPr>
                <a:t>Inverter</a:t>
              </a:r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80AA771-B3EA-A521-EA34-A97CE1D3562A}"/>
                </a:ext>
              </a:extLst>
            </p:cNvPr>
            <p:cNvCxnSpPr>
              <a:cxnSpLocks/>
              <a:stCxn id="13" idx="3"/>
              <a:endCxn id="23" idx="1"/>
            </p:cNvCxnSpPr>
            <p:nvPr/>
          </p:nvCxnSpPr>
          <p:spPr>
            <a:xfrm>
              <a:off x="4648366" y="1084145"/>
              <a:ext cx="962439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B215DAF-D706-19CF-47AE-D521DC45D02A}"/>
                </a:ext>
              </a:extLst>
            </p:cNvPr>
            <p:cNvCxnSpPr>
              <a:cxnSpLocks/>
              <a:stCxn id="23" idx="3"/>
              <a:endCxn id="12" idx="1"/>
            </p:cNvCxnSpPr>
            <p:nvPr/>
          </p:nvCxnSpPr>
          <p:spPr>
            <a:xfrm>
              <a:off x="7047720" y="1084145"/>
              <a:ext cx="779107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F98F877-5DC5-0F6E-DFB4-3A19A1860734}"/>
                    </a:ext>
                  </a:extLst>
                </p:cNvPr>
                <p:cNvSpPr txBox="1"/>
                <p:nvPr/>
              </p:nvSpPr>
              <p:spPr>
                <a:xfrm>
                  <a:off x="4894977" y="721795"/>
                  <a:ext cx="2199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F98F877-5DC5-0F6E-DFB4-3A19A18607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4977" y="721795"/>
                  <a:ext cx="219932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5000" r="-22222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9466C84-4A5D-C58C-2ADC-40EDBC69DD74}"/>
                    </a:ext>
                  </a:extLst>
                </p:cNvPr>
                <p:cNvSpPr txBox="1"/>
                <p:nvPr/>
              </p:nvSpPr>
              <p:spPr>
                <a:xfrm>
                  <a:off x="7233214" y="701256"/>
                  <a:ext cx="406265" cy="2963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𝐷𝐶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`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9466C84-4A5D-C58C-2ADC-40EDBC69DD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3214" y="701256"/>
                  <a:ext cx="406265" cy="296300"/>
                </a:xfrm>
                <a:prstGeom prst="rect">
                  <a:avLst/>
                </a:prstGeom>
                <a:blipFill>
                  <a:blip r:embed="rId8"/>
                  <a:stretch>
                    <a:fillRect l="-13636" t="-6250" r="-4545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678B1CE-38FA-D4A7-9DF9-A0F49E5C3EB0}"/>
                </a:ext>
              </a:extLst>
            </p:cNvPr>
            <p:cNvCxnSpPr>
              <a:cxnSpLocks/>
            </p:cNvCxnSpPr>
            <p:nvPr/>
          </p:nvCxnSpPr>
          <p:spPr>
            <a:xfrm>
              <a:off x="2037183" y="2343583"/>
              <a:ext cx="8117633" cy="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4E95C43-CDB1-F9E8-50F2-FC44CC650EA0}"/>
                    </a:ext>
                  </a:extLst>
                </p:cNvPr>
                <p:cNvSpPr txBox="1"/>
                <p:nvPr/>
              </p:nvSpPr>
              <p:spPr>
                <a:xfrm>
                  <a:off x="1931411" y="1073021"/>
                  <a:ext cx="22602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ar-EG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4E95C43-CDB1-F9E8-50F2-FC44CC650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1411" y="1073021"/>
                  <a:ext cx="226024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5405" r="-54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7966781-63FC-50DD-0976-F81E7DAC723C}"/>
                  </a:ext>
                </a:extLst>
              </p:cNvPr>
              <p:cNvSpPr txBox="1"/>
              <p:nvPr/>
            </p:nvSpPr>
            <p:spPr>
              <a:xfrm>
                <a:off x="7913818" y="4840700"/>
                <a:ext cx="2900346" cy="70756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sub>
                      </m:sSub>
                      <m:d>
                        <m:d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𝟓𝟖𝟕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𝟐𝟓𝟐</m:t>
                          </m:r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7966781-63FC-50DD-0976-F81E7DAC7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818" y="4840700"/>
                <a:ext cx="2900346" cy="70756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30E932C-AC5F-21F6-31E0-8AF5560BAA04}"/>
                  </a:ext>
                </a:extLst>
              </p:cNvPr>
              <p:cNvSpPr txBox="1"/>
              <p:nvPr/>
            </p:nvSpPr>
            <p:spPr>
              <a:xfrm>
                <a:off x="6826140" y="3490855"/>
                <a:ext cx="4865371" cy="106311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sub>
                      </m:sSub>
                      <m:d>
                        <m:d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𝝉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𝝉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𝝉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30E932C-AC5F-21F6-31E0-8AF5560BA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6140" y="3490855"/>
                <a:ext cx="4865371" cy="106311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CF9B36BF-1619-2C8B-4A1D-E24911AB6CF3}"/>
              </a:ext>
            </a:extLst>
          </p:cNvPr>
          <p:cNvSpPr/>
          <p:nvPr/>
        </p:nvSpPr>
        <p:spPr>
          <a:xfrm>
            <a:off x="7872530" y="4727566"/>
            <a:ext cx="2982922" cy="106311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B5FED46-EFF3-3A4C-BD08-8A041232F250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8540369" y="2615574"/>
            <a:ext cx="883549" cy="115399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694F32A-E0F6-EB95-9754-EA6C091771FD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4890061" y="2615574"/>
            <a:ext cx="1434286" cy="122924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9C97866-6C38-15F2-639E-80ED845C282D}"/>
                  </a:ext>
                </a:extLst>
              </p:cNvPr>
              <p:cNvSpPr txBox="1"/>
              <p:nvPr/>
            </p:nvSpPr>
            <p:spPr>
              <a:xfrm>
                <a:off x="2488336" y="4245845"/>
                <a:ext cx="3607664" cy="429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𝑙𝑖𝑛𝑒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`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9C97866-6C38-15F2-639E-80ED845C2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336" y="4245845"/>
                <a:ext cx="3607664" cy="42986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8F49216-ED37-362A-147F-D5B0BA5FF440}"/>
                  </a:ext>
                </a:extLst>
              </p:cNvPr>
              <p:cNvSpPr txBox="1"/>
              <p:nvPr/>
            </p:nvSpPr>
            <p:spPr>
              <a:xfrm>
                <a:off x="2620880" y="5076728"/>
                <a:ext cx="8133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𝑖𝑛𝑣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8F49216-ED37-362A-147F-D5B0BA5FF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880" y="5076728"/>
                <a:ext cx="813300" cy="461665"/>
              </a:xfrm>
              <a:prstGeom prst="rect">
                <a:avLst/>
              </a:prstGeom>
              <a:blipFill>
                <a:blip r:embed="rId1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536E8D1-913B-5452-4D11-CAD30CC28FB9}"/>
                  </a:ext>
                </a:extLst>
              </p:cNvPr>
              <p:cNvSpPr txBox="1"/>
              <p:nvPr/>
            </p:nvSpPr>
            <p:spPr>
              <a:xfrm>
                <a:off x="3434180" y="4858022"/>
                <a:ext cx="2597699" cy="7653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𝑫𝑪</m:t>
                              </m:r>
                            </m:sub>
                            <m:sup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`</m:t>
                              </m:r>
                            </m:sup>
                          </m:sSubSup>
                        </m:num>
                        <m:den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den>
                      </m:f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𝑫𝑪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𝟑𝟔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536E8D1-913B-5452-4D11-CAD30CC28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180" y="4858022"/>
                <a:ext cx="2597699" cy="76533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BD19EEC3-D585-1EE4-F1FA-C41851636EE1}"/>
              </a:ext>
            </a:extLst>
          </p:cNvPr>
          <p:cNvSpPr txBox="1"/>
          <p:nvPr/>
        </p:nvSpPr>
        <p:spPr>
          <a:xfrm>
            <a:off x="3632018" y="1246725"/>
            <a:ext cx="5661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C000"/>
                </a:solidFill>
              </a:rPr>
              <a:t>??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CEE07C-E6FF-8DD8-F0F6-AD75984FF076}"/>
              </a:ext>
            </a:extLst>
          </p:cNvPr>
          <p:cNvSpPr txBox="1"/>
          <p:nvPr/>
        </p:nvSpPr>
        <p:spPr>
          <a:xfrm>
            <a:off x="8390519" y="5858455"/>
            <a:ext cx="1946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One Pole at -4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8FF962E-8BA1-7A36-1AA8-C3E1CFEC8E0A}"/>
              </a:ext>
            </a:extLst>
          </p:cNvPr>
          <p:cNvSpPr/>
          <p:nvPr/>
        </p:nvSpPr>
        <p:spPr>
          <a:xfrm>
            <a:off x="33020" y="32459"/>
            <a:ext cx="12122785" cy="679308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4A0E47B-D750-D0E0-EF85-350DA4E84F3B}"/>
              </a:ext>
            </a:extLst>
          </p:cNvPr>
          <p:cNvGrpSpPr/>
          <p:nvPr/>
        </p:nvGrpSpPr>
        <p:grpSpPr>
          <a:xfrm>
            <a:off x="33021" y="490103"/>
            <a:ext cx="904341" cy="461665"/>
            <a:chOff x="33021" y="490103"/>
            <a:chExt cx="904341" cy="46166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AF10095-C99E-511B-DB6E-B8D0B64AE34B}"/>
                </a:ext>
              </a:extLst>
            </p:cNvPr>
            <p:cNvSpPr/>
            <p:nvPr/>
          </p:nvSpPr>
          <p:spPr>
            <a:xfrm rot="10800000" flipV="1">
              <a:off x="33021" y="628650"/>
              <a:ext cx="859918" cy="175260"/>
            </a:xfrm>
            <a:prstGeom prst="rect">
              <a:avLst/>
            </a:prstGeom>
            <a:solidFill>
              <a:srgbClr val="70AD47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dirty="0"/>
                <a:t>       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4176D04-9A74-F04E-368A-D30F3318F266}"/>
                </a:ext>
              </a:extLst>
            </p:cNvPr>
            <p:cNvSpPr txBox="1"/>
            <p:nvPr/>
          </p:nvSpPr>
          <p:spPr>
            <a:xfrm>
              <a:off x="597204" y="49010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2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125F81A-84B4-F812-9222-D2CF2BBEBBA3}"/>
                  </a:ext>
                </a:extLst>
              </p:cNvPr>
              <p:cNvSpPr txBox="1"/>
              <p:nvPr/>
            </p:nvSpPr>
            <p:spPr>
              <a:xfrm>
                <a:off x="1791293" y="2039100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EG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125F81A-84B4-F812-9222-D2CF2BBEB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293" y="2039100"/>
                <a:ext cx="226024" cy="276999"/>
              </a:xfrm>
              <a:prstGeom prst="rect">
                <a:avLst/>
              </a:prstGeom>
              <a:blipFill>
                <a:blip r:embed="rId15"/>
                <a:stretch>
                  <a:fillRect l="-24324" r="-1891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312526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2000" fill="hold"/>
                                        <p:tgtEl>
                                          <p:spTgt spid="4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 animBg="1"/>
      <p:bldP spid="45" grpId="0"/>
      <p:bldP spid="46" grpId="0"/>
      <p:bldP spid="48" grpId="0"/>
      <p:bldP spid="49" grpId="0"/>
      <p:bldP spid="49" grpId="1"/>
      <p:bldP spid="5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5A225FB5-32DC-EB25-8648-0022F015B963}"/>
              </a:ext>
            </a:extLst>
          </p:cNvPr>
          <p:cNvGrpSpPr/>
          <p:nvPr/>
        </p:nvGrpSpPr>
        <p:grpSpPr>
          <a:xfrm>
            <a:off x="541365" y="1163857"/>
            <a:ext cx="11365130" cy="5324861"/>
            <a:chOff x="1026557" y="833277"/>
            <a:chExt cx="11365130" cy="5324861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EB60499-AB8C-D618-3576-658F83979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02629" y="833277"/>
              <a:ext cx="7689058" cy="532486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93DE319-909E-BB9D-A210-E70BD216D4EA}"/>
                    </a:ext>
                  </a:extLst>
                </p:cNvPr>
                <p:cNvSpPr txBox="1"/>
                <p:nvPr/>
              </p:nvSpPr>
              <p:spPr>
                <a:xfrm>
                  <a:off x="1041786" y="2346080"/>
                  <a:ext cx="149335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𝑮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𝒄𝒎</m:t>
                            </m:r>
                          </m:sub>
                        </m:s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oMath>
                    </m:oMathPara>
                  </a14:m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93DE319-909E-BB9D-A210-E70BD216D4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1786" y="2346080"/>
                  <a:ext cx="1493358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4082" r="-4490"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DF3911B-F34C-E426-DC0E-E8D47D8B5B01}"/>
                    </a:ext>
                  </a:extLst>
                </p:cNvPr>
                <p:cNvSpPr txBox="1"/>
                <p:nvPr/>
              </p:nvSpPr>
              <p:spPr>
                <a:xfrm>
                  <a:off x="6000430" y="1160849"/>
                  <a:ext cx="7444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‖"/>
                            <m:endChr m:val="‖"/>
                            <m:ctrlP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oMath>
                    </m:oMathPara>
                  </a14:m>
                  <a:endParaRPr lang="en-US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DF3911B-F34C-E426-DC0E-E8D47D8B5B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0430" y="1160849"/>
                  <a:ext cx="744499" cy="276999"/>
                </a:xfrm>
                <a:prstGeom prst="rect">
                  <a:avLst/>
                </a:prstGeom>
                <a:blipFill>
                  <a:blip r:embed="rId4"/>
                  <a:stretch>
                    <a:fillRect t="-444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5C1897A-9832-7AA7-CDAE-78C8A0FCD21A}"/>
                </a:ext>
              </a:extLst>
            </p:cNvPr>
            <p:cNvSpPr txBox="1"/>
            <p:nvPr/>
          </p:nvSpPr>
          <p:spPr>
            <a:xfrm>
              <a:off x="6744929" y="1138678"/>
              <a:ext cx="26344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Is high at low frequency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D4DD470-C5F7-DCA3-3CE7-43F1626CABC7}"/>
                    </a:ext>
                  </a:extLst>
                </p:cNvPr>
                <p:cNvSpPr txBox="1"/>
                <p:nvPr/>
              </p:nvSpPr>
              <p:spPr>
                <a:xfrm>
                  <a:off x="1031954" y="1337668"/>
                  <a:ext cx="3055324" cy="6531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𝑮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  <m:d>
                          <m:dPr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</m:d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𝑮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𝒄𝒎</m:t>
                            </m:r>
                          </m:sub>
                        </m:sSub>
                        <m:d>
                          <m:dPr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D4DD470-C5F7-DCA3-3CE7-43F1626CAB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1954" y="1337668"/>
                  <a:ext cx="3055324" cy="65312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EE43A79-ED61-68E3-AC6A-5E7F894B043F}"/>
                    </a:ext>
                  </a:extLst>
                </p:cNvPr>
                <p:cNvSpPr txBox="1"/>
                <p:nvPr/>
              </p:nvSpPr>
              <p:spPr>
                <a:xfrm>
                  <a:off x="1026557" y="2774306"/>
                  <a:ext cx="3031599" cy="4031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b>
                        </m:s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𝒑𝒉𝒚</m:t>
                            </m:r>
                          </m:sub>
                        </m:s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𝒓𝒂𝒅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oMath>
                    </m:oMathPara>
                  </a14:m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EE43A79-ED61-68E3-AC6A-5E7F894B04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557" y="2774306"/>
                  <a:ext cx="3031599" cy="403187"/>
                </a:xfrm>
                <a:prstGeom prst="rect">
                  <a:avLst/>
                </a:prstGeom>
                <a:blipFill>
                  <a:blip r:embed="rId6"/>
                  <a:stretch>
                    <a:fillRect l="-1006" r="-1207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2404078-BCA7-DECB-F072-B75327EA5F60}"/>
                </a:ext>
              </a:extLst>
            </p:cNvPr>
            <p:cNvCxnSpPr>
              <a:cxnSpLocks/>
            </p:cNvCxnSpPr>
            <p:nvPr/>
          </p:nvCxnSpPr>
          <p:spPr>
            <a:xfrm>
              <a:off x="11204907" y="3335877"/>
              <a:ext cx="0" cy="2307838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5EFBF21-2B47-0C1C-5870-FE58645B780A}"/>
                    </a:ext>
                  </a:extLst>
                </p:cNvPr>
                <p:cNvSpPr txBox="1"/>
                <p:nvPr/>
              </p:nvSpPr>
              <p:spPr>
                <a:xfrm>
                  <a:off x="10211337" y="5099541"/>
                  <a:ext cx="916918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</m:oMath>
                    </m:oMathPara>
                  </a14:m>
                  <a:endParaRPr lang="en-US" b="1" i="1" dirty="0">
                    <a:solidFill>
                      <a:srgbClr val="C00000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𝟓𝟎</m:t>
                        </m:r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𝑯𝒛</m:t>
                        </m:r>
                      </m:oMath>
                    </m:oMathPara>
                  </a14:m>
                  <a:endParaRPr lang="en-US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5EFBF21-2B47-0C1C-5870-FE58645B78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1337" y="5099541"/>
                  <a:ext cx="916918" cy="553998"/>
                </a:xfrm>
                <a:prstGeom prst="rect">
                  <a:avLst/>
                </a:prstGeom>
                <a:blipFill>
                  <a:blip r:embed="rId7"/>
                  <a:stretch>
                    <a:fillRect l="-1987" r="-5960" b="-32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82E09B0-C3FE-D3FA-B29F-C74898BC5F84}"/>
                </a:ext>
              </a:extLst>
            </p:cNvPr>
            <p:cNvCxnSpPr>
              <a:cxnSpLocks/>
            </p:cNvCxnSpPr>
            <p:nvPr/>
          </p:nvCxnSpPr>
          <p:spPr>
            <a:xfrm>
              <a:off x="5326670" y="3335877"/>
              <a:ext cx="6793795" cy="0"/>
            </a:xfrm>
            <a:prstGeom prst="lin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C87B46F0-33EC-DA13-983D-A32B9D6FB08D}"/>
                    </a:ext>
                  </a:extLst>
                </p:cNvPr>
                <p:cNvSpPr txBox="1"/>
                <p:nvPr/>
              </p:nvSpPr>
              <p:spPr>
                <a:xfrm>
                  <a:off x="5379939" y="4851325"/>
                  <a:ext cx="12409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solidFill>
                        <a:srgbClr val="C0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𝝋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𝟗𝟎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a14:m>
                  <a:endParaRPr lang="en-US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C87B46F0-33EC-DA13-983D-A32B9D6FB0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9939" y="4851325"/>
                  <a:ext cx="1240981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EC5B9F31-B419-66A0-5AAC-5BAF4B661C08}"/>
              </a:ext>
            </a:extLst>
          </p:cNvPr>
          <p:cNvSpPr/>
          <p:nvPr/>
        </p:nvSpPr>
        <p:spPr>
          <a:xfrm>
            <a:off x="505853" y="2594468"/>
            <a:ext cx="3055323" cy="106311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5D8AADD-30FA-E49F-E09C-DD4A736C3C0B}"/>
              </a:ext>
            </a:extLst>
          </p:cNvPr>
          <p:cNvSpPr/>
          <p:nvPr/>
        </p:nvSpPr>
        <p:spPr>
          <a:xfrm>
            <a:off x="33020" y="32459"/>
            <a:ext cx="12120880" cy="679308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78067D-C69E-6ADA-C506-544169D8E228}"/>
              </a:ext>
            </a:extLst>
          </p:cNvPr>
          <p:cNvSpPr txBox="1"/>
          <p:nvPr/>
        </p:nvSpPr>
        <p:spPr>
          <a:xfrm>
            <a:off x="892937" y="420608"/>
            <a:ext cx="3457121" cy="585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PI controller design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6F1BA88-D337-E787-DA96-178C3418A783}"/>
              </a:ext>
            </a:extLst>
          </p:cNvPr>
          <p:cNvGrpSpPr/>
          <p:nvPr/>
        </p:nvGrpSpPr>
        <p:grpSpPr>
          <a:xfrm>
            <a:off x="33021" y="482483"/>
            <a:ext cx="897040" cy="461665"/>
            <a:chOff x="33021" y="482483"/>
            <a:chExt cx="897040" cy="46166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721E8F3-C055-24A7-7907-92E05186C9BD}"/>
                </a:ext>
              </a:extLst>
            </p:cNvPr>
            <p:cNvSpPr/>
            <p:nvPr/>
          </p:nvSpPr>
          <p:spPr>
            <a:xfrm rot="10800000" flipV="1">
              <a:off x="33021" y="628650"/>
              <a:ext cx="859918" cy="175260"/>
            </a:xfrm>
            <a:prstGeom prst="rect">
              <a:avLst/>
            </a:prstGeom>
            <a:solidFill>
              <a:srgbClr val="70AD47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dirty="0"/>
                <a:t>      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4247431-82BC-03B6-4BD4-8E34468404CE}"/>
                </a:ext>
              </a:extLst>
            </p:cNvPr>
            <p:cNvSpPr txBox="1"/>
            <p:nvPr/>
          </p:nvSpPr>
          <p:spPr>
            <a:xfrm>
              <a:off x="81431" y="482483"/>
              <a:ext cx="8486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Cont.</a:t>
              </a:r>
              <a:endParaRPr lang="en-US" sz="6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329083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6C2BFB3-B423-D776-FE0E-EA7DB6EA0EC6}"/>
                  </a:ext>
                </a:extLst>
              </p:cNvPr>
              <p:cNvSpPr txBox="1"/>
              <p:nvPr/>
            </p:nvSpPr>
            <p:spPr>
              <a:xfrm>
                <a:off x="1000005" y="1839478"/>
                <a:ext cx="2147703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.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6C2BFB3-B423-D776-FE0E-EA7DB6EA0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005" y="1839478"/>
                <a:ext cx="2147703" cy="397866"/>
              </a:xfrm>
              <a:prstGeom prst="rect">
                <a:avLst/>
              </a:prstGeom>
              <a:blipFill>
                <a:blip r:embed="rId2"/>
                <a:stretch>
                  <a:fillRect l="-2841" r="-5114" b="-2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69404D-97FF-0B05-23EE-04028624D1B2}"/>
                  </a:ext>
                </a:extLst>
              </p:cNvPr>
              <p:cNvSpPr txBox="1"/>
              <p:nvPr/>
            </p:nvSpPr>
            <p:spPr>
              <a:xfrm>
                <a:off x="892937" y="2355742"/>
                <a:ext cx="5394425" cy="689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−1]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69404D-97FF-0B05-23EE-04028624D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937" y="2355742"/>
                <a:ext cx="5394425" cy="6890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7FD0382-BC21-2115-B26D-81DA97A45CF4}"/>
              </a:ext>
            </a:extLst>
          </p:cNvPr>
          <p:cNvSpPr txBox="1"/>
          <p:nvPr/>
        </p:nvSpPr>
        <p:spPr>
          <a:xfrm>
            <a:off x="892937" y="1208777"/>
            <a:ext cx="6352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Bilinear Discretization </a:t>
            </a:r>
            <a:r>
              <a:rPr lang="en-US" sz="2400" dirty="0"/>
              <a:t>of continuous PI controller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062B8E-0D8C-0407-CFCB-B93D90F88F9E}"/>
              </a:ext>
            </a:extLst>
          </p:cNvPr>
          <p:cNvSpPr txBox="1"/>
          <p:nvPr/>
        </p:nvSpPr>
        <p:spPr>
          <a:xfrm>
            <a:off x="892937" y="3268412"/>
            <a:ext cx="320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Practical considerations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FB3EA6-055C-BF70-D952-A117770C1499}"/>
              </a:ext>
            </a:extLst>
          </p:cNvPr>
          <p:cNvSpPr txBox="1"/>
          <p:nvPr/>
        </p:nvSpPr>
        <p:spPr>
          <a:xfrm>
            <a:off x="892937" y="3813224"/>
            <a:ext cx="4045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Integrator can saturate output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1C70415-07F6-0303-7D76-5F9D6ECC5C6F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 flipV="1">
            <a:off x="4938725" y="4044056"/>
            <a:ext cx="899074" cy="1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C620F76-3955-742A-FDA8-EF741360AF60}"/>
              </a:ext>
            </a:extLst>
          </p:cNvPr>
          <p:cNvSpPr txBox="1"/>
          <p:nvPr/>
        </p:nvSpPr>
        <p:spPr>
          <a:xfrm>
            <a:off x="5837799" y="3813223"/>
            <a:ext cx="3043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Integrator Anti-windup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EA33CF-7DBD-67EE-2F5D-4374DBCB28AA}"/>
              </a:ext>
            </a:extLst>
          </p:cNvPr>
          <p:cNvSpPr txBox="1"/>
          <p:nvPr/>
        </p:nvSpPr>
        <p:spPr>
          <a:xfrm>
            <a:off x="892937" y="4334272"/>
            <a:ext cx="3737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Limitations on system inputs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9F2A5C9-6E89-F6ED-01CE-D9C406B8A959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4938725" y="4565104"/>
            <a:ext cx="899074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5A70139-D539-98AC-1617-6C16FBA4A3A6}"/>
              </a:ext>
            </a:extLst>
          </p:cNvPr>
          <p:cNvSpPr txBox="1"/>
          <p:nvPr/>
        </p:nvSpPr>
        <p:spPr>
          <a:xfrm>
            <a:off x="5837799" y="4334271"/>
            <a:ext cx="3181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Clamp controller output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852F2B-A020-E998-4943-3811A3AF09A8}"/>
              </a:ext>
            </a:extLst>
          </p:cNvPr>
          <p:cNvSpPr txBox="1"/>
          <p:nvPr/>
        </p:nvSpPr>
        <p:spPr>
          <a:xfrm>
            <a:off x="892937" y="4851171"/>
            <a:ext cx="3488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Choosing of sampling time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F573C76-1B33-8B83-BE62-0A03D4FB6C48}"/>
              </a:ext>
            </a:extLst>
          </p:cNvPr>
          <p:cNvCxnSpPr>
            <a:cxnSpLocks/>
          </p:cNvCxnSpPr>
          <p:nvPr/>
        </p:nvCxnSpPr>
        <p:spPr>
          <a:xfrm>
            <a:off x="4938725" y="5082003"/>
            <a:ext cx="899074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B85B8EE-0BF9-6F00-8B69-9492F504B3A7}"/>
                  </a:ext>
                </a:extLst>
              </p:cNvPr>
              <p:cNvSpPr txBox="1"/>
              <p:nvPr/>
            </p:nvSpPr>
            <p:spPr>
              <a:xfrm>
                <a:off x="5921406" y="4779704"/>
                <a:ext cx="2655792" cy="5879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𝑐𝑜𝑛𝑡𝑟𝑜𝑙𝑙𝑒𝑟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𝐵𝑊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𝑠𝑦𝑠𝑡𝑒𝑚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B85B8EE-0BF9-6F00-8B69-9492F504B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06" y="4779704"/>
                <a:ext cx="2655792" cy="5879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AE1E63E-FD2C-D30B-6FE4-ADCD17AAB65C}"/>
                  </a:ext>
                </a:extLst>
              </p:cNvPr>
              <p:cNvSpPr txBox="1"/>
              <p:nvPr/>
            </p:nvSpPr>
            <p:spPr>
              <a:xfrm>
                <a:off x="1736099" y="5790624"/>
                <a:ext cx="7754130" cy="495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𝑩𝑾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𝒔𝒚𝒔𝒕𝒆𝒎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𝟑𝟎𝟎𝟎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→   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𝒄𝒐𝒏𝒕𝒓𝒐𝒍𝒍𝒆𝒓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AE1E63E-FD2C-D30B-6FE4-ADCD17AAB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099" y="5790624"/>
                <a:ext cx="7754130" cy="495520"/>
              </a:xfrm>
              <a:prstGeom prst="rect">
                <a:avLst/>
              </a:prstGeom>
              <a:blipFill>
                <a:blip r:embed="rId5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08642EB3-1320-016F-BC6D-FB5151C177B6}"/>
              </a:ext>
            </a:extLst>
          </p:cNvPr>
          <p:cNvSpPr/>
          <p:nvPr/>
        </p:nvSpPr>
        <p:spPr>
          <a:xfrm>
            <a:off x="2148395" y="5649223"/>
            <a:ext cx="7013360" cy="78816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F17DA60-F71B-3176-FD3C-F363E39095CB}"/>
              </a:ext>
            </a:extLst>
          </p:cNvPr>
          <p:cNvSpPr/>
          <p:nvPr/>
        </p:nvSpPr>
        <p:spPr>
          <a:xfrm>
            <a:off x="33020" y="32459"/>
            <a:ext cx="12122785" cy="679308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D20083-CB26-887F-E9A3-3CE55568B113}"/>
              </a:ext>
            </a:extLst>
          </p:cNvPr>
          <p:cNvSpPr txBox="1"/>
          <p:nvPr/>
        </p:nvSpPr>
        <p:spPr>
          <a:xfrm>
            <a:off x="892937" y="420608"/>
            <a:ext cx="5614395" cy="585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Implementation of Discrete PI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5CE18A0-12C8-C18C-790E-4983A674D288}"/>
              </a:ext>
            </a:extLst>
          </p:cNvPr>
          <p:cNvGrpSpPr/>
          <p:nvPr/>
        </p:nvGrpSpPr>
        <p:grpSpPr>
          <a:xfrm>
            <a:off x="33021" y="490103"/>
            <a:ext cx="904341" cy="461665"/>
            <a:chOff x="33021" y="490103"/>
            <a:chExt cx="904341" cy="46166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8954E85-2B01-33C0-7AA6-6FA842E2C66C}"/>
                </a:ext>
              </a:extLst>
            </p:cNvPr>
            <p:cNvSpPr/>
            <p:nvPr/>
          </p:nvSpPr>
          <p:spPr>
            <a:xfrm rot="10800000" flipV="1">
              <a:off x="33021" y="628650"/>
              <a:ext cx="859918" cy="175260"/>
            </a:xfrm>
            <a:prstGeom prst="rect">
              <a:avLst/>
            </a:prstGeom>
            <a:solidFill>
              <a:srgbClr val="70AD47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dirty="0"/>
                <a:t>      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096AFD5-FF26-6E7E-8C7D-AC6EC0BB2656}"/>
                </a:ext>
              </a:extLst>
            </p:cNvPr>
            <p:cNvSpPr txBox="1"/>
            <p:nvPr/>
          </p:nvSpPr>
          <p:spPr>
            <a:xfrm>
              <a:off x="597204" y="49010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3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247010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  <p:bldP spid="9" grpId="0"/>
      <p:bldP spid="11" grpId="0"/>
      <p:bldP spid="14" grpId="0"/>
      <p:bldP spid="16" grpId="0"/>
      <p:bldP spid="18" grpId="0"/>
      <p:bldP spid="20" grpId="0"/>
      <p:bldP spid="23" grpId="0"/>
      <p:bldP spid="26" grpId="0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3C554E-A6B5-9BA4-C39B-DA1E9422D221}"/>
              </a:ext>
            </a:extLst>
          </p:cNvPr>
          <p:cNvSpPr txBox="1"/>
          <p:nvPr/>
        </p:nvSpPr>
        <p:spPr>
          <a:xfrm>
            <a:off x="892937" y="1177467"/>
            <a:ext cx="2117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1- Simulink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A84A2A-B66D-4D82-114B-D39D6FBBC716}"/>
              </a:ext>
            </a:extLst>
          </p:cNvPr>
          <p:cNvSpPr/>
          <p:nvPr/>
        </p:nvSpPr>
        <p:spPr>
          <a:xfrm>
            <a:off x="33020" y="32459"/>
            <a:ext cx="12122785" cy="679308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DD4530-1572-5350-4472-825DFD066681}"/>
              </a:ext>
            </a:extLst>
          </p:cNvPr>
          <p:cNvSpPr txBox="1"/>
          <p:nvPr/>
        </p:nvSpPr>
        <p:spPr>
          <a:xfrm>
            <a:off x="892937" y="420608"/>
            <a:ext cx="3661308" cy="585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Speed Performance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A630413-B305-912D-9A85-3A3E6AF8AA39}"/>
              </a:ext>
            </a:extLst>
          </p:cNvPr>
          <p:cNvGrpSpPr/>
          <p:nvPr/>
        </p:nvGrpSpPr>
        <p:grpSpPr>
          <a:xfrm>
            <a:off x="33021" y="490103"/>
            <a:ext cx="904341" cy="461665"/>
            <a:chOff x="33021" y="490103"/>
            <a:chExt cx="904341" cy="46166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FE0B07F-74EF-45C7-6325-6A2ED3A84508}"/>
                </a:ext>
              </a:extLst>
            </p:cNvPr>
            <p:cNvSpPr/>
            <p:nvPr/>
          </p:nvSpPr>
          <p:spPr>
            <a:xfrm rot="10800000" flipV="1">
              <a:off x="33021" y="628650"/>
              <a:ext cx="859918" cy="175260"/>
            </a:xfrm>
            <a:prstGeom prst="rect">
              <a:avLst/>
            </a:prstGeom>
            <a:solidFill>
              <a:srgbClr val="70AD47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dirty="0"/>
                <a:t>      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BC6B569-0894-43C5-6DDA-DCC68A07C575}"/>
                </a:ext>
              </a:extLst>
            </p:cNvPr>
            <p:cNvSpPr txBox="1"/>
            <p:nvPr/>
          </p:nvSpPr>
          <p:spPr>
            <a:xfrm>
              <a:off x="597204" y="49010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4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7446858-1372-ED70-8091-0617F4ADEB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1"/>
          <a:stretch/>
        </p:blipFill>
        <p:spPr>
          <a:xfrm>
            <a:off x="5150498" y="1377522"/>
            <a:ext cx="6684649" cy="492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035974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3C554E-A6B5-9BA4-C39B-DA1E9422D221}"/>
              </a:ext>
            </a:extLst>
          </p:cNvPr>
          <p:cNvSpPr txBox="1"/>
          <p:nvPr/>
        </p:nvSpPr>
        <p:spPr>
          <a:xfrm>
            <a:off x="892937" y="1177467"/>
            <a:ext cx="2102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2- Practical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9F1E92-E479-12AE-7C71-B804EC9DE6E2}"/>
              </a:ext>
            </a:extLst>
          </p:cNvPr>
          <p:cNvSpPr/>
          <p:nvPr/>
        </p:nvSpPr>
        <p:spPr>
          <a:xfrm>
            <a:off x="33020" y="32459"/>
            <a:ext cx="12120880" cy="679308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56ACBB-F8FA-E160-F3D0-539A6B9C3F69}"/>
              </a:ext>
            </a:extLst>
          </p:cNvPr>
          <p:cNvSpPr txBox="1"/>
          <p:nvPr/>
        </p:nvSpPr>
        <p:spPr>
          <a:xfrm>
            <a:off x="892937" y="420608"/>
            <a:ext cx="3661308" cy="585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Speed Performance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D707C65-645B-72E2-1980-A59234C23565}"/>
              </a:ext>
            </a:extLst>
          </p:cNvPr>
          <p:cNvGrpSpPr/>
          <p:nvPr/>
        </p:nvGrpSpPr>
        <p:grpSpPr>
          <a:xfrm>
            <a:off x="33021" y="490103"/>
            <a:ext cx="889027" cy="461665"/>
            <a:chOff x="33021" y="490103"/>
            <a:chExt cx="889027" cy="46166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2E21EF1-3BA4-66EC-5B03-0787EF5FF3D7}"/>
                </a:ext>
              </a:extLst>
            </p:cNvPr>
            <p:cNvSpPr/>
            <p:nvPr/>
          </p:nvSpPr>
          <p:spPr>
            <a:xfrm rot="10800000" flipV="1">
              <a:off x="33021" y="628650"/>
              <a:ext cx="859918" cy="175260"/>
            </a:xfrm>
            <a:prstGeom prst="rect">
              <a:avLst/>
            </a:prstGeom>
            <a:solidFill>
              <a:srgbClr val="70AD47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dirty="0"/>
                <a:t>      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D9BBE0-9068-49E9-3B6F-92899798C664}"/>
                </a:ext>
              </a:extLst>
            </p:cNvPr>
            <p:cNvSpPr txBox="1"/>
            <p:nvPr/>
          </p:nvSpPr>
          <p:spPr>
            <a:xfrm>
              <a:off x="73418" y="490103"/>
              <a:ext cx="8486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Cont.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8542414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FDD767C-02D5-4B81-BD60-ECDA26E6B8C9}"/>
              </a:ext>
            </a:extLst>
          </p:cNvPr>
          <p:cNvSpPr txBox="1"/>
          <p:nvPr/>
        </p:nvSpPr>
        <p:spPr>
          <a:xfrm>
            <a:off x="892938" y="457932"/>
            <a:ext cx="2449004" cy="626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Our 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09092B0-2383-3D02-DA38-8CB3A5C65FFF}"/>
              </a:ext>
            </a:extLst>
          </p:cNvPr>
          <p:cNvGrpSpPr/>
          <p:nvPr/>
        </p:nvGrpSpPr>
        <p:grpSpPr>
          <a:xfrm>
            <a:off x="1387158" y="2058954"/>
            <a:ext cx="3892891" cy="1390261"/>
            <a:chOff x="2753286" y="1676400"/>
            <a:chExt cx="3189236" cy="113896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C1195F5-4A7A-CB1F-A704-968E667A7C93}"/>
                </a:ext>
              </a:extLst>
            </p:cNvPr>
            <p:cNvSpPr/>
            <p:nvPr/>
          </p:nvSpPr>
          <p:spPr>
            <a:xfrm>
              <a:off x="3892252" y="1949915"/>
              <a:ext cx="2050270" cy="4790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457200"/>
              <a:r>
                <a:rPr lang="en-US" sz="1600" b="1" dirty="0">
                  <a:ln w="0"/>
                  <a:solidFill>
                    <a:schemeClr val="accent1">
                      <a:lumMod val="75000"/>
                    </a:schemeClr>
                  </a:solidFill>
                  <a:cs typeface="Times New Roman" panose="02020603050405020304" pitchFamily="18" charset="0"/>
                </a:rPr>
                <a:t>Abd-</a:t>
              </a:r>
              <a:r>
                <a:rPr lang="en-US" sz="1600" b="1" dirty="0" err="1">
                  <a:ln w="0"/>
                  <a:solidFill>
                    <a:schemeClr val="accent1">
                      <a:lumMod val="75000"/>
                    </a:schemeClr>
                  </a:solidFill>
                  <a:cs typeface="Times New Roman" panose="02020603050405020304" pitchFamily="18" charset="0"/>
                </a:rPr>
                <a:t>Elrahman</a:t>
              </a:r>
              <a:endParaRPr lang="en-US" sz="1600" b="1" dirty="0">
                <a:ln w="0"/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endParaRPr>
            </a:p>
            <a:p>
              <a:pPr defTabSz="457200"/>
              <a:r>
                <a:rPr lang="en-US" sz="1600" b="1" dirty="0" err="1">
                  <a:ln w="0"/>
                  <a:solidFill>
                    <a:schemeClr val="accent1">
                      <a:lumMod val="75000"/>
                    </a:schemeClr>
                  </a:solidFill>
                  <a:cs typeface="Times New Roman" panose="02020603050405020304" pitchFamily="18" charset="0"/>
                </a:rPr>
                <a:t>Elsayed</a:t>
              </a:r>
              <a:endParaRPr lang="en-US" sz="1600" b="1" dirty="0">
                <a:ln w="0"/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B274EA6-DEEA-C4BD-CD08-180DA2F5EA4F}"/>
                </a:ext>
              </a:extLst>
            </p:cNvPr>
            <p:cNvGrpSpPr/>
            <p:nvPr/>
          </p:nvGrpSpPr>
          <p:grpSpPr>
            <a:xfrm>
              <a:off x="2753286" y="1676400"/>
              <a:ext cx="1138966" cy="1138966"/>
              <a:chOff x="2753286" y="1676400"/>
              <a:chExt cx="1138966" cy="1138966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351E7716-2713-E864-8234-125277204560}"/>
                  </a:ext>
                </a:extLst>
              </p:cNvPr>
              <p:cNvSpPr/>
              <p:nvPr/>
            </p:nvSpPr>
            <p:spPr>
              <a:xfrm>
                <a:off x="2753286" y="1676400"/>
                <a:ext cx="1138966" cy="1138966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E37C5A57-4972-D7BC-4127-607109BC1EEE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2"/>
              <a:srcRect l="34756" t="351" r="36365" b="72437"/>
              <a:stretch/>
            </p:blipFill>
            <p:spPr>
              <a:xfrm>
                <a:off x="2806047" y="1729371"/>
                <a:ext cx="1033444" cy="1033024"/>
              </a:xfrm>
              <a:prstGeom prst="ellipse">
                <a:avLst/>
              </a:prstGeom>
            </p:spPr>
          </p:pic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DB38B68-8C4F-840C-D3A7-31CF9160D4D7}"/>
              </a:ext>
            </a:extLst>
          </p:cNvPr>
          <p:cNvGrpSpPr/>
          <p:nvPr/>
        </p:nvGrpSpPr>
        <p:grpSpPr>
          <a:xfrm>
            <a:off x="7806379" y="2058954"/>
            <a:ext cx="3955506" cy="1390261"/>
            <a:chOff x="8642648" y="1676400"/>
            <a:chExt cx="3240533" cy="1138966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AE56E12-A528-76F0-2640-5226348C680B}"/>
                </a:ext>
              </a:extLst>
            </p:cNvPr>
            <p:cNvSpPr/>
            <p:nvPr/>
          </p:nvSpPr>
          <p:spPr>
            <a:xfrm>
              <a:off x="8642648" y="1676400"/>
              <a:ext cx="1138966" cy="1138966"/>
            </a:xfrm>
            <a:prstGeom prst="ellipse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01B71C7-90E9-6BA1-8491-A9C03088DD01}"/>
                </a:ext>
              </a:extLst>
            </p:cNvPr>
            <p:cNvSpPr/>
            <p:nvPr/>
          </p:nvSpPr>
          <p:spPr>
            <a:xfrm>
              <a:off x="9832911" y="1949915"/>
              <a:ext cx="2050270" cy="4790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457200"/>
              <a:r>
                <a:rPr lang="en-US" sz="1600" b="1" dirty="0">
                  <a:ln w="0"/>
                  <a:solidFill>
                    <a:schemeClr val="accent1">
                      <a:lumMod val="75000"/>
                    </a:schemeClr>
                  </a:solidFill>
                  <a:cs typeface="Times New Roman" panose="02020603050405020304" pitchFamily="18" charset="0"/>
                </a:rPr>
                <a:t>Ali</a:t>
              </a:r>
            </a:p>
            <a:p>
              <a:pPr defTabSz="457200"/>
              <a:r>
                <a:rPr lang="en-US" sz="1600" b="1" dirty="0">
                  <a:ln w="0"/>
                  <a:solidFill>
                    <a:schemeClr val="accent1">
                      <a:lumMod val="75000"/>
                    </a:schemeClr>
                  </a:solidFill>
                  <a:cs typeface="Times New Roman" panose="02020603050405020304" pitchFamily="18" charset="0"/>
                </a:rPr>
                <a:t>Emad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5BDA8E2-5F61-080A-78D8-BDCBFDE63176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l="30888" t="1743" r="35098" b="64256"/>
            <a:stretch/>
          </p:blipFill>
          <p:spPr>
            <a:xfrm>
              <a:off x="8695409" y="1729371"/>
              <a:ext cx="1033445" cy="1033024"/>
            </a:xfrm>
            <a:prstGeom prst="ellipse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EB7E2AE-963B-574C-E626-C8A131549461}"/>
              </a:ext>
            </a:extLst>
          </p:cNvPr>
          <p:cNvGrpSpPr/>
          <p:nvPr/>
        </p:nvGrpSpPr>
        <p:grpSpPr>
          <a:xfrm>
            <a:off x="4655366" y="4245428"/>
            <a:ext cx="3924198" cy="1390261"/>
            <a:chOff x="5697967" y="4724400"/>
            <a:chExt cx="3214884" cy="1138966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8E39F2B-DCD6-37E7-3630-D0A3B6B9EC01}"/>
                </a:ext>
              </a:extLst>
            </p:cNvPr>
            <p:cNvSpPr/>
            <p:nvPr/>
          </p:nvSpPr>
          <p:spPr>
            <a:xfrm>
              <a:off x="5697967" y="4724400"/>
              <a:ext cx="1138966" cy="1138966"/>
            </a:xfrm>
            <a:prstGeom prst="ellipse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230DCAE-5889-9DBE-1AC2-0758BB24FADF}"/>
                </a:ext>
              </a:extLst>
            </p:cNvPr>
            <p:cNvSpPr/>
            <p:nvPr/>
          </p:nvSpPr>
          <p:spPr>
            <a:xfrm>
              <a:off x="6862581" y="4997430"/>
              <a:ext cx="2050270" cy="4790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457200"/>
              <a:r>
                <a:rPr lang="en-US" sz="1600" b="1" dirty="0">
                  <a:ln w="0"/>
                  <a:solidFill>
                    <a:schemeClr val="accent1">
                      <a:lumMod val="75000"/>
                    </a:schemeClr>
                  </a:solidFill>
                  <a:cs typeface="Times New Roman" panose="02020603050405020304" pitchFamily="18" charset="0"/>
                </a:rPr>
                <a:t>Mohamed </a:t>
              </a:r>
            </a:p>
            <a:p>
              <a:pPr defTabSz="457200"/>
              <a:r>
                <a:rPr lang="en-US" sz="1600" b="1" dirty="0">
                  <a:ln w="0"/>
                  <a:solidFill>
                    <a:schemeClr val="accent1">
                      <a:lumMod val="75000"/>
                    </a:schemeClr>
                  </a:solidFill>
                  <a:cs typeface="Times New Roman" panose="02020603050405020304" pitchFamily="18" charset="0"/>
                </a:rPr>
                <a:t>Ragab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8F603D11-ABE4-C0A7-61E2-27DBBC59CF11}"/>
                </a:ext>
              </a:extLst>
            </p:cNvPr>
            <p:cNvPicPr>
              <a:picLocks/>
            </p:cNvPicPr>
            <p:nvPr/>
          </p:nvPicPr>
          <p:blipFill rotWithShape="1">
            <a:blip r:embed="rId4"/>
            <a:srcRect l="4686" t="13245" r="6023" b="19814"/>
            <a:stretch/>
          </p:blipFill>
          <p:spPr>
            <a:xfrm>
              <a:off x="5750728" y="4777371"/>
              <a:ext cx="1033444" cy="1033024"/>
            </a:xfrm>
            <a:prstGeom prst="ellipse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46FE639-2FAE-EF80-77E4-62129346F2EE}"/>
              </a:ext>
            </a:extLst>
          </p:cNvPr>
          <p:cNvGrpSpPr/>
          <p:nvPr/>
        </p:nvGrpSpPr>
        <p:grpSpPr>
          <a:xfrm>
            <a:off x="1387158" y="4245428"/>
            <a:ext cx="3892891" cy="1390261"/>
            <a:chOff x="2753286" y="3200400"/>
            <a:chExt cx="3189236" cy="1138966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53F46AB-863C-031B-8F61-F67B0C3E2B81}"/>
                </a:ext>
              </a:extLst>
            </p:cNvPr>
            <p:cNvSpPr/>
            <p:nvPr/>
          </p:nvSpPr>
          <p:spPr>
            <a:xfrm>
              <a:off x="3892252" y="3479143"/>
              <a:ext cx="2050270" cy="4790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457200"/>
              <a:r>
                <a:rPr lang="en-US" sz="1600" b="1" dirty="0">
                  <a:ln w="0"/>
                  <a:solidFill>
                    <a:schemeClr val="accent1">
                      <a:lumMod val="75000"/>
                    </a:schemeClr>
                  </a:solidFill>
                  <a:cs typeface="Times New Roman" panose="02020603050405020304" pitchFamily="18" charset="0"/>
                </a:rPr>
                <a:t>Awab</a:t>
              </a:r>
            </a:p>
            <a:p>
              <a:pPr defTabSz="457200"/>
              <a:r>
                <a:rPr lang="en-US" sz="1600" b="1" dirty="0">
                  <a:ln w="0"/>
                  <a:solidFill>
                    <a:schemeClr val="accent1">
                      <a:lumMod val="75000"/>
                    </a:schemeClr>
                  </a:solidFill>
                  <a:cs typeface="Times New Roman" panose="02020603050405020304" pitchFamily="18" charset="0"/>
                </a:rPr>
                <a:t>Anwar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F9D2436D-1334-3B14-D313-57DFECFE384B}"/>
                </a:ext>
              </a:extLst>
            </p:cNvPr>
            <p:cNvGrpSpPr/>
            <p:nvPr/>
          </p:nvGrpSpPr>
          <p:grpSpPr>
            <a:xfrm>
              <a:off x="2753286" y="3200400"/>
              <a:ext cx="1138966" cy="1138966"/>
              <a:chOff x="2753286" y="3200400"/>
              <a:chExt cx="1138966" cy="1138966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56231AC-154D-B53D-B038-D6D0613DD505}"/>
                  </a:ext>
                </a:extLst>
              </p:cNvPr>
              <p:cNvSpPr/>
              <p:nvPr/>
            </p:nvSpPr>
            <p:spPr>
              <a:xfrm>
                <a:off x="2753286" y="3200400"/>
                <a:ext cx="1138966" cy="1138966"/>
              </a:xfrm>
              <a:prstGeom prst="ellipse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74673D70-5703-1926-943B-1B935CB5D580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/>
              <a:srcRect t="20" b="20"/>
              <a:stretch/>
            </p:blipFill>
            <p:spPr>
              <a:xfrm>
                <a:off x="2806047" y="3253371"/>
                <a:ext cx="1033444" cy="1033024"/>
              </a:xfrm>
              <a:prstGeom prst="ellipse">
                <a:avLst/>
              </a:prstGeom>
            </p:spPr>
          </p:pic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561CA49-2804-7A50-DBC0-1B659D90EB42}"/>
              </a:ext>
            </a:extLst>
          </p:cNvPr>
          <p:cNvGrpSpPr/>
          <p:nvPr/>
        </p:nvGrpSpPr>
        <p:grpSpPr>
          <a:xfrm>
            <a:off x="7806379" y="4245428"/>
            <a:ext cx="3955506" cy="1390261"/>
            <a:chOff x="8642648" y="3200400"/>
            <a:chExt cx="3240533" cy="1138966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42E2573-7F14-A544-B057-99A68738877C}"/>
                </a:ext>
              </a:extLst>
            </p:cNvPr>
            <p:cNvSpPr/>
            <p:nvPr/>
          </p:nvSpPr>
          <p:spPr>
            <a:xfrm>
              <a:off x="8642648" y="3200400"/>
              <a:ext cx="1138966" cy="1138966"/>
            </a:xfrm>
            <a:prstGeom prst="ellipse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C058B18-93A8-63C6-C37A-DB3EE27AE8F7}"/>
                </a:ext>
              </a:extLst>
            </p:cNvPr>
            <p:cNvSpPr/>
            <p:nvPr/>
          </p:nvSpPr>
          <p:spPr>
            <a:xfrm>
              <a:off x="9832911" y="3479143"/>
              <a:ext cx="2050270" cy="4790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457200"/>
              <a:r>
                <a:rPr lang="en-US" sz="1600" b="1" dirty="0">
                  <a:ln w="0"/>
                  <a:solidFill>
                    <a:schemeClr val="accent1">
                      <a:lumMod val="75000"/>
                    </a:schemeClr>
                  </a:solidFill>
                  <a:cs typeface="Times New Roman" panose="02020603050405020304" pitchFamily="18" charset="0"/>
                </a:rPr>
                <a:t>Ezz-Eldien</a:t>
              </a:r>
            </a:p>
            <a:p>
              <a:pPr defTabSz="457200"/>
              <a:r>
                <a:rPr lang="en-US" sz="1600" b="1" dirty="0">
                  <a:ln w="0"/>
                  <a:solidFill>
                    <a:schemeClr val="accent1">
                      <a:lumMod val="75000"/>
                    </a:schemeClr>
                  </a:solidFill>
                  <a:cs typeface="Times New Roman" panose="02020603050405020304" pitchFamily="18" charset="0"/>
                </a:rPr>
                <a:t>Magdi</a:t>
              </a:r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966094A6-C764-15CA-222C-55A87AD0C499}"/>
                </a:ext>
              </a:extLst>
            </p:cNvPr>
            <p:cNvPicPr>
              <a:picLocks/>
            </p:cNvPicPr>
            <p:nvPr/>
          </p:nvPicPr>
          <p:blipFill rotWithShape="1">
            <a:blip r:embed="rId6"/>
            <a:srcRect l="36450" t="6086" r="27670" b="58047"/>
            <a:stretch/>
          </p:blipFill>
          <p:spPr>
            <a:xfrm>
              <a:off x="8695410" y="3253371"/>
              <a:ext cx="1033443" cy="1033024"/>
            </a:xfrm>
            <a:prstGeom prst="ellipse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D9654C5-ED20-97E1-9579-8ED0BA9CB45C}"/>
              </a:ext>
            </a:extLst>
          </p:cNvPr>
          <p:cNvGrpSpPr/>
          <p:nvPr/>
        </p:nvGrpSpPr>
        <p:grpSpPr>
          <a:xfrm>
            <a:off x="4655366" y="2058954"/>
            <a:ext cx="3924198" cy="1390261"/>
            <a:chOff x="5697967" y="3200400"/>
            <a:chExt cx="3214884" cy="1138966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A72A699E-5296-0EBD-1BBE-F4CE46214492}"/>
                </a:ext>
              </a:extLst>
            </p:cNvPr>
            <p:cNvSpPr/>
            <p:nvPr/>
          </p:nvSpPr>
          <p:spPr>
            <a:xfrm>
              <a:off x="5697967" y="3200400"/>
              <a:ext cx="1138966" cy="1138966"/>
            </a:xfrm>
            <a:prstGeom prst="ellipse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13E888C-2B55-370A-E8AF-01F635B7175E}"/>
                </a:ext>
              </a:extLst>
            </p:cNvPr>
            <p:cNvSpPr/>
            <p:nvPr/>
          </p:nvSpPr>
          <p:spPr>
            <a:xfrm>
              <a:off x="6862581" y="3479143"/>
              <a:ext cx="2050270" cy="4790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457200"/>
              <a:r>
                <a:rPr lang="en-US" sz="1600" b="1" dirty="0">
                  <a:ln w="0"/>
                  <a:solidFill>
                    <a:schemeClr val="accent1">
                      <a:lumMod val="75000"/>
                    </a:schemeClr>
                  </a:solidFill>
                  <a:cs typeface="Times New Roman" panose="02020603050405020304" pitchFamily="18" charset="0"/>
                </a:rPr>
                <a:t>Ehab</a:t>
              </a:r>
            </a:p>
            <a:p>
              <a:pPr defTabSz="457200"/>
              <a:r>
                <a:rPr lang="en-US" sz="1600" b="1" dirty="0">
                  <a:ln w="0"/>
                  <a:solidFill>
                    <a:schemeClr val="accent1">
                      <a:lumMod val="75000"/>
                    </a:schemeClr>
                  </a:solidFill>
                  <a:cs typeface="Times New Roman" panose="02020603050405020304" pitchFamily="18" charset="0"/>
                </a:rPr>
                <a:t>Ashraf</a:t>
              </a:r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22BF0688-7AAC-2312-8F59-73D939385109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 l="4650" t="10164" r="5408" b="-166"/>
            <a:stretch/>
          </p:blipFill>
          <p:spPr>
            <a:xfrm>
              <a:off x="5748937" y="3251580"/>
              <a:ext cx="1037026" cy="1036606"/>
            </a:xfrm>
            <a:prstGeom prst="ellipse">
              <a:avLst/>
            </a:prstGeom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B0401771-B6A5-93E5-A442-3134AD59EA13}"/>
              </a:ext>
            </a:extLst>
          </p:cNvPr>
          <p:cNvSpPr/>
          <p:nvPr/>
        </p:nvSpPr>
        <p:spPr>
          <a:xfrm flipV="1">
            <a:off x="678801" y="612677"/>
            <a:ext cx="214137" cy="242571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9D2CE9-F60E-A066-3388-1C35666D2FCD}"/>
              </a:ext>
            </a:extLst>
          </p:cNvPr>
          <p:cNvSpPr/>
          <p:nvPr/>
        </p:nvSpPr>
        <p:spPr>
          <a:xfrm>
            <a:off x="33020" y="32459"/>
            <a:ext cx="12122785" cy="679308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27266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BD9A5408-06D3-5705-6C5A-1DB16CFED915}"/>
              </a:ext>
            </a:extLst>
          </p:cNvPr>
          <p:cNvSpPr/>
          <p:nvPr/>
        </p:nvSpPr>
        <p:spPr>
          <a:xfrm flipV="1">
            <a:off x="678801" y="566022"/>
            <a:ext cx="214137" cy="242571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1901A8-934F-94CA-D8FA-F4BADAF82008}"/>
              </a:ext>
            </a:extLst>
          </p:cNvPr>
          <p:cNvSpPr/>
          <p:nvPr/>
        </p:nvSpPr>
        <p:spPr>
          <a:xfrm>
            <a:off x="33020" y="32459"/>
            <a:ext cx="12122785" cy="679308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D9EB1F2-62BA-E86F-46D5-7D9521C35126}"/>
              </a:ext>
            </a:extLst>
          </p:cNvPr>
          <p:cNvGrpSpPr/>
          <p:nvPr/>
        </p:nvGrpSpPr>
        <p:grpSpPr>
          <a:xfrm>
            <a:off x="238560" y="274344"/>
            <a:ext cx="11820365" cy="6369037"/>
            <a:chOff x="33287" y="153043"/>
            <a:chExt cx="11820365" cy="636903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5D9782A-42B6-2E2A-FAE4-F35099AF75AF}"/>
                </a:ext>
              </a:extLst>
            </p:cNvPr>
            <p:cNvSpPr/>
            <p:nvPr/>
          </p:nvSpPr>
          <p:spPr>
            <a:xfrm>
              <a:off x="10298853" y="1057692"/>
              <a:ext cx="1006329" cy="1006329"/>
            </a:xfrm>
            <a:prstGeom prst="ellips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</a:rPr>
                <a:t>BLDC</a:t>
              </a:r>
              <a:endParaRPr lang="en-US" sz="14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90054FE-6C6F-844F-05ED-E4AA747BA891}"/>
                </a:ext>
              </a:extLst>
            </p:cNvPr>
            <p:cNvSpPr/>
            <p:nvPr/>
          </p:nvSpPr>
          <p:spPr>
            <a:xfrm>
              <a:off x="8422486" y="1109754"/>
              <a:ext cx="951713" cy="890093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Inverter</a:t>
              </a:r>
              <a:endParaRPr lang="en-US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C67E4B-683F-AF9F-4AAE-83E91EEC0D01}"/>
                </a:ext>
              </a:extLst>
            </p:cNvPr>
            <p:cNvSpPr/>
            <p:nvPr/>
          </p:nvSpPr>
          <p:spPr>
            <a:xfrm>
              <a:off x="1580527" y="3904496"/>
              <a:ext cx="1154046" cy="624334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PI</a:t>
              </a:r>
              <a:b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</a:b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controller</a:t>
              </a:r>
              <a:endParaRPr lang="en-US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" name="Flowchart: Summing Junction 10">
              <a:extLst>
                <a:ext uri="{FF2B5EF4-FFF2-40B4-BE49-F238E27FC236}">
                  <a16:creationId xmlns:a16="http://schemas.microsoft.com/office/drawing/2014/main" id="{153B48A8-E670-54D3-282F-EE955C1F7A29}"/>
                </a:ext>
              </a:extLst>
            </p:cNvPr>
            <p:cNvSpPr/>
            <p:nvPr/>
          </p:nvSpPr>
          <p:spPr>
            <a:xfrm>
              <a:off x="847728" y="4023490"/>
              <a:ext cx="386346" cy="386346"/>
            </a:xfrm>
            <a:prstGeom prst="flowChartSummingJunction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0F8E6B1-B620-A006-D9DA-95596D38182A}"/>
                </a:ext>
              </a:extLst>
            </p:cNvPr>
            <p:cNvSpPr/>
            <p:nvPr/>
          </p:nvSpPr>
          <p:spPr>
            <a:xfrm>
              <a:off x="10637650" y="2732525"/>
              <a:ext cx="328736" cy="328736"/>
            </a:xfrm>
            <a:prstGeom prst="ellipse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9BF10A-D69C-EED0-2A0E-A0AF6C8C13A7}"/>
                </a:ext>
              </a:extLst>
            </p:cNvPr>
            <p:cNvSpPr/>
            <p:nvPr/>
          </p:nvSpPr>
          <p:spPr>
            <a:xfrm>
              <a:off x="2468435" y="5897746"/>
              <a:ext cx="1234675" cy="624334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Speed</a:t>
              </a:r>
              <a:b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</a:b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calculation</a:t>
              </a:r>
              <a:endParaRPr lang="en-US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B27A4F-F656-2E9F-7A55-2441CF769098}"/>
                </a:ext>
              </a:extLst>
            </p:cNvPr>
            <p:cNvCxnSpPr>
              <a:cxnSpLocks/>
            </p:cNvCxnSpPr>
            <p:nvPr/>
          </p:nvCxnSpPr>
          <p:spPr>
            <a:xfrm>
              <a:off x="8801929" y="422833"/>
              <a:ext cx="0" cy="588175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34042C9-BF3B-4B23-FE2D-E6631B895D2F}"/>
                </a:ext>
              </a:extLst>
            </p:cNvPr>
            <p:cNvCxnSpPr>
              <a:cxnSpLocks/>
            </p:cNvCxnSpPr>
            <p:nvPr/>
          </p:nvCxnSpPr>
          <p:spPr>
            <a:xfrm>
              <a:off x="8898343" y="594969"/>
              <a:ext cx="0" cy="235267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0421333-CE38-7E1A-0E00-CD280622E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84685" y="712830"/>
              <a:ext cx="317244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7B22A19-9E25-0F65-9A65-AF6A50C28E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17004" y="712830"/>
              <a:ext cx="317244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C9591EB-4027-9AC0-043B-1D9F09273FA1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9374199" y="1205065"/>
              <a:ext cx="1072027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25DDA3E-097A-D1CE-C0A7-3AFD7487573A}"/>
                </a:ext>
              </a:extLst>
            </p:cNvPr>
            <p:cNvCxnSpPr>
              <a:cxnSpLocks/>
              <a:stCxn id="7" idx="3"/>
              <a:endCxn id="6" idx="2"/>
            </p:cNvCxnSpPr>
            <p:nvPr/>
          </p:nvCxnSpPr>
          <p:spPr>
            <a:xfrm>
              <a:off x="9374199" y="1554801"/>
              <a:ext cx="924654" cy="6056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8E6DFDA-8193-DA76-6FA2-7C761736D103}"/>
                </a:ext>
              </a:extLst>
            </p:cNvPr>
            <p:cNvCxnSpPr>
              <a:cxnSpLocks/>
              <a:endCxn id="6" idx="3"/>
            </p:cNvCxnSpPr>
            <p:nvPr/>
          </p:nvCxnSpPr>
          <p:spPr>
            <a:xfrm>
              <a:off x="9374199" y="1916648"/>
              <a:ext cx="1072027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93A348D-EFB3-F53A-485A-F553D10BAC98}"/>
                </a:ext>
              </a:extLst>
            </p:cNvPr>
            <p:cNvCxnSpPr>
              <a:cxnSpLocks/>
              <a:stCxn id="13" idx="0"/>
              <a:endCxn id="6" idx="4"/>
            </p:cNvCxnSpPr>
            <p:nvPr/>
          </p:nvCxnSpPr>
          <p:spPr>
            <a:xfrm flipV="1">
              <a:off x="10802018" y="2064021"/>
              <a:ext cx="0" cy="668504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28E5502-9F65-DC57-F05E-D21911B1F67C}"/>
                </a:ext>
              </a:extLst>
            </p:cNvPr>
            <p:cNvCxnSpPr>
              <a:cxnSpLocks/>
              <a:endCxn id="15" idx="3"/>
            </p:cNvCxnSpPr>
            <p:nvPr/>
          </p:nvCxnSpPr>
          <p:spPr>
            <a:xfrm flipH="1">
              <a:off x="3703110" y="6209913"/>
              <a:ext cx="7098907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A3C112B-9455-B42C-3267-0E63E2163B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0901" y="4386899"/>
              <a:ext cx="0" cy="182301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1DD9B31-B1F2-ECDB-04C1-466F091E61AC}"/>
                </a:ext>
              </a:extLst>
            </p:cNvPr>
            <p:cNvCxnSpPr>
              <a:cxnSpLocks/>
            </p:cNvCxnSpPr>
            <p:nvPr/>
          </p:nvCxnSpPr>
          <p:spPr>
            <a:xfrm>
              <a:off x="184037" y="4216663"/>
              <a:ext cx="663691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5BF5A49-DE63-C7E3-4404-B2D7EB6656A8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1234074" y="4216663"/>
              <a:ext cx="346453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67509B8-2D0E-070F-CF4E-A9023DA28993}"/>
                </a:ext>
              </a:extLst>
            </p:cNvPr>
            <p:cNvSpPr txBox="1"/>
            <p:nvPr/>
          </p:nvSpPr>
          <p:spPr>
            <a:xfrm>
              <a:off x="10948404" y="2632196"/>
              <a:ext cx="9052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Hall</a:t>
              </a:r>
              <a:b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</a:b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Sensors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F7A2D08-DF0E-2A6B-E5B1-3A493B711B40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>
              <a:off x="1040901" y="6209913"/>
              <a:ext cx="1427534" cy="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0CD24C1-1B79-9B63-3B83-188510B9172B}"/>
                </a:ext>
              </a:extLst>
            </p:cNvPr>
            <p:cNvSpPr txBox="1"/>
            <p:nvPr/>
          </p:nvSpPr>
          <p:spPr>
            <a:xfrm>
              <a:off x="303406" y="5877283"/>
              <a:ext cx="6479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Actual</a:t>
              </a:r>
              <a:br>
                <a:rPr lang="en-US" sz="1400" dirty="0"/>
              </a:br>
              <a:r>
                <a:rPr lang="en-US" sz="1400" dirty="0"/>
                <a:t>Speed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64B11CB-CB4F-9042-83E6-E34995EFAAF3}"/>
                </a:ext>
              </a:extLst>
            </p:cNvPr>
            <p:cNvSpPr txBox="1"/>
            <p:nvPr/>
          </p:nvSpPr>
          <p:spPr>
            <a:xfrm>
              <a:off x="33287" y="3596857"/>
              <a:ext cx="9168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Reference</a:t>
              </a:r>
              <a:br>
                <a:rPr lang="en-US" sz="1400" dirty="0"/>
              </a:br>
              <a:r>
                <a:rPr lang="en-US" sz="1400" dirty="0"/>
                <a:t>Speed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0EAD26C-4CA5-D8FB-C4EE-A53D5A2E9968}"/>
                </a:ext>
              </a:extLst>
            </p:cNvPr>
            <p:cNvSpPr txBox="1"/>
            <p:nvPr/>
          </p:nvSpPr>
          <p:spPr>
            <a:xfrm>
              <a:off x="989911" y="3693443"/>
              <a:ext cx="5520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Error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73CAA6F-BC8A-C574-054E-BB5FE98DCA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84686" y="712830"/>
              <a:ext cx="317244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9A7B6EF-3FA0-0CB6-33AB-042C4A6C04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17005" y="712830"/>
              <a:ext cx="317244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A59C535-7FC1-BF3D-95A7-06594DAD9E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84687" y="712830"/>
              <a:ext cx="317244" cy="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2756FCF-6829-BB3D-C1DA-D363F66132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17006" y="712830"/>
              <a:ext cx="317244" cy="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5D8127A-F4E4-D3EB-11A3-38693EC0ECDD}"/>
                </a:ext>
              </a:extLst>
            </p:cNvPr>
            <p:cNvCxnSpPr>
              <a:cxnSpLocks/>
              <a:stCxn id="244" idx="0"/>
              <a:endCxn id="83" idx="1"/>
            </p:cNvCxnSpPr>
            <p:nvPr/>
          </p:nvCxnSpPr>
          <p:spPr>
            <a:xfrm flipV="1">
              <a:off x="3842370" y="4216663"/>
              <a:ext cx="235319" cy="1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8719483-3F10-19F3-5D18-F3F889C4DE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84687" y="712830"/>
              <a:ext cx="0" cy="38722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FC24D23-C6E8-3326-B9C9-69D71FC6FA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364" y="712830"/>
              <a:ext cx="0" cy="38722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B710705-594B-364E-7039-8674393D8A9E}"/>
                </a:ext>
              </a:extLst>
            </p:cNvPr>
            <p:cNvSpPr txBox="1"/>
            <p:nvPr/>
          </p:nvSpPr>
          <p:spPr>
            <a:xfrm>
              <a:off x="8046995" y="153043"/>
              <a:ext cx="6805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DC</a:t>
              </a:r>
              <a:br>
                <a:rPr lang="en-US" sz="1400" dirty="0"/>
              </a:br>
              <a:r>
                <a:rPr lang="en-US" sz="1400" dirty="0"/>
                <a:t>Source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78E3DEE-C47E-2146-1CFB-086432610A39}"/>
                </a:ext>
              </a:extLst>
            </p:cNvPr>
            <p:cNvSpPr/>
            <p:nvPr/>
          </p:nvSpPr>
          <p:spPr>
            <a:xfrm>
              <a:off x="4077689" y="3904496"/>
              <a:ext cx="920377" cy="624334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Current </a:t>
              </a:r>
              <a:b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</a:b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limiter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A8FE51E5-21B1-5935-6C49-07E685CC3C75}"/>
                </a:ext>
              </a:extLst>
            </p:cNvPr>
            <p:cNvSpPr/>
            <p:nvPr/>
          </p:nvSpPr>
          <p:spPr>
            <a:xfrm>
              <a:off x="5445846" y="3331278"/>
              <a:ext cx="1267001" cy="1770770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Reference</a:t>
              </a:r>
              <a:b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</a:b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Current </a:t>
              </a:r>
              <a:b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</a:b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Generator </a:t>
              </a:r>
              <a:endParaRPr lang="en-US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8557C4D4-B947-9EB0-03EB-A0150ADD146A}"/>
                </a:ext>
              </a:extLst>
            </p:cNvPr>
            <p:cNvCxnSpPr>
              <a:cxnSpLocks/>
              <a:stCxn id="83" idx="3"/>
              <a:endCxn id="88" idx="1"/>
            </p:cNvCxnSpPr>
            <p:nvPr/>
          </p:nvCxnSpPr>
          <p:spPr>
            <a:xfrm>
              <a:off x="4998066" y="4216663"/>
              <a:ext cx="447780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Flowchart: Summing Junction 128">
              <a:extLst>
                <a:ext uri="{FF2B5EF4-FFF2-40B4-BE49-F238E27FC236}">
                  <a16:creationId xmlns:a16="http://schemas.microsoft.com/office/drawing/2014/main" id="{161C9D23-C96E-BED9-16CE-A02DDF2686EB}"/>
                </a:ext>
              </a:extLst>
            </p:cNvPr>
            <p:cNvSpPr/>
            <p:nvPr/>
          </p:nvSpPr>
          <p:spPr>
            <a:xfrm>
              <a:off x="7210869" y="3432489"/>
              <a:ext cx="328736" cy="328736"/>
            </a:xfrm>
            <a:prstGeom prst="flowChartSummingJunction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30" name="Flowchart: Summing Junction 129">
              <a:extLst>
                <a:ext uri="{FF2B5EF4-FFF2-40B4-BE49-F238E27FC236}">
                  <a16:creationId xmlns:a16="http://schemas.microsoft.com/office/drawing/2014/main" id="{3CB34A46-04FE-A9E8-E56A-66D86AAD7D05}"/>
                </a:ext>
              </a:extLst>
            </p:cNvPr>
            <p:cNvSpPr/>
            <p:nvPr/>
          </p:nvSpPr>
          <p:spPr>
            <a:xfrm>
              <a:off x="7642244" y="4049650"/>
              <a:ext cx="328736" cy="328736"/>
            </a:xfrm>
            <a:prstGeom prst="flowChartSummingJunction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31" name="Flowchart: Summing Junction 130">
              <a:extLst>
                <a:ext uri="{FF2B5EF4-FFF2-40B4-BE49-F238E27FC236}">
                  <a16:creationId xmlns:a16="http://schemas.microsoft.com/office/drawing/2014/main" id="{63FEF63D-7628-9667-B8F8-9500F3E960E0}"/>
                </a:ext>
              </a:extLst>
            </p:cNvPr>
            <p:cNvSpPr/>
            <p:nvPr/>
          </p:nvSpPr>
          <p:spPr>
            <a:xfrm>
              <a:off x="8078568" y="4686465"/>
              <a:ext cx="328736" cy="328736"/>
            </a:xfrm>
            <a:prstGeom prst="flowChartSummingJunction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5CBB7D65-234F-9DD1-BDD8-9AEA8B444D37}"/>
                </a:ext>
              </a:extLst>
            </p:cNvPr>
            <p:cNvCxnSpPr>
              <a:cxnSpLocks/>
            </p:cNvCxnSpPr>
            <p:nvPr/>
          </p:nvCxnSpPr>
          <p:spPr>
            <a:xfrm>
              <a:off x="6712847" y="3596857"/>
              <a:ext cx="498022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A5D781B5-5D18-DEB3-73AB-48A91AB16856}"/>
                </a:ext>
              </a:extLst>
            </p:cNvPr>
            <p:cNvCxnSpPr>
              <a:cxnSpLocks/>
              <a:stCxn id="88" idx="3"/>
            </p:cNvCxnSpPr>
            <p:nvPr/>
          </p:nvCxnSpPr>
          <p:spPr>
            <a:xfrm flipV="1">
              <a:off x="6712847" y="4214018"/>
              <a:ext cx="929397" cy="2645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7C84940B-4AF5-30A3-316C-49A7CEF5149C}"/>
                </a:ext>
              </a:extLst>
            </p:cNvPr>
            <p:cNvCxnSpPr>
              <a:cxnSpLocks/>
            </p:cNvCxnSpPr>
            <p:nvPr/>
          </p:nvCxnSpPr>
          <p:spPr>
            <a:xfrm>
              <a:off x="6712847" y="4850833"/>
              <a:ext cx="1365721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3283702-8878-D1F4-4A40-C8B8190FA5D8}"/>
                </a:ext>
              </a:extLst>
            </p:cNvPr>
            <p:cNvSpPr/>
            <p:nvPr/>
          </p:nvSpPr>
          <p:spPr>
            <a:xfrm>
              <a:off x="7233235" y="2277679"/>
              <a:ext cx="1154046" cy="624334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Current</a:t>
              </a:r>
              <a:b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</a:b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controller</a:t>
              </a:r>
              <a:endParaRPr lang="en-US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9A20E291-4CCC-FB65-5A5C-9237788CEC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5237" y="2872699"/>
              <a:ext cx="0" cy="55979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07299BFB-4325-0A80-2027-E7CC95696A9B}"/>
                </a:ext>
              </a:extLst>
            </p:cNvPr>
            <p:cNvCxnSpPr>
              <a:cxnSpLocks/>
              <a:endCxn id="145" idx="2"/>
            </p:cNvCxnSpPr>
            <p:nvPr/>
          </p:nvCxnSpPr>
          <p:spPr>
            <a:xfrm flipV="1">
              <a:off x="7806612" y="2902013"/>
              <a:ext cx="3646" cy="1147637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B3F5001B-0993-975B-D4B4-14E7519073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936" y="2872672"/>
              <a:ext cx="6886" cy="1813793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47D1BF05-9C4C-6769-6879-2FB0693129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35890" y="1205065"/>
              <a:ext cx="0" cy="239179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EB2C2DCC-8B92-9C5C-14EA-1D421498A0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39605" y="3586789"/>
              <a:ext cx="1991338" cy="1006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E05F4038-87BD-DA7B-A17B-ECF7748DA9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02898" y="1579691"/>
              <a:ext cx="0" cy="263432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035C0CE6-62C2-166A-F61D-ACC5EBBF96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0980" y="4214018"/>
              <a:ext cx="1831918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0079952C-2C2F-7870-9B95-CABD141A89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4854" y="1916648"/>
              <a:ext cx="0" cy="293418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1A09B536-EDD5-7BB2-E63E-F222F57A43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07304" y="4850833"/>
              <a:ext cx="166755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0461636B-C61F-2763-9815-87F8A3B3E330}"/>
                </a:ext>
              </a:extLst>
            </p:cNvPr>
            <p:cNvCxnSpPr>
              <a:cxnSpLocks/>
              <a:endCxn id="13" idx="4"/>
            </p:cNvCxnSpPr>
            <p:nvPr/>
          </p:nvCxnSpPr>
          <p:spPr>
            <a:xfrm flipV="1">
              <a:off x="10802017" y="3061261"/>
              <a:ext cx="1" cy="3148652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CF71F5EC-5323-5902-99F5-256D041B79C7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6076712" y="5102048"/>
              <a:ext cx="2635" cy="1107865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0F79A490-8BD6-DAC1-CCF4-B2E7B865DCF2}"/>
                </a:ext>
              </a:extLst>
            </p:cNvPr>
            <p:cNvSpPr txBox="1"/>
            <p:nvPr/>
          </p:nvSpPr>
          <p:spPr>
            <a:xfrm>
              <a:off x="4918096" y="5471891"/>
              <a:ext cx="11907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Commutation</a:t>
              </a:r>
              <a:br>
                <a:rPr lang="en-US" sz="1400" dirty="0"/>
              </a:br>
              <a:r>
                <a:rPr lang="en-US" sz="1400" dirty="0"/>
                <a:t>Sequence</a:t>
              </a:r>
            </a:p>
          </p:txBody>
        </p: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EC73078E-D2EF-7E9E-6280-6A117C2BCF7A}"/>
                </a:ext>
              </a:extLst>
            </p:cNvPr>
            <p:cNvCxnSpPr>
              <a:cxnSpLocks/>
            </p:cNvCxnSpPr>
            <p:nvPr/>
          </p:nvCxnSpPr>
          <p:spPr>
            <a:xfrm>
              <a:off x="7808435" y="1284213"/>
              <a:ext cx="614051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1D6CF6B4-FD41-3B88-1092-EDE38561CCD5}"/>
                </a:ext>
              </a:extLst>
            </p:cNvPr>
            <p:cNvCxnSpPr>
              <a:cxnSpLocks/>
              <a:stCxn id="145" idx="0"/>
            </p:cNvCxnSpPr>
            <p:nvPr/>
          </p:nvCxnSpPr>
          <p:spPr>
            <a:xfrm flipV="1">
              <a:off x="7810258" y="1268717"/>
              <a:ext cx="0" cy="1008962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82E65C37-2AEE-9EF8-DBEB-C5204AF657A1}"/>
                </a:ext>
              </a:extLst>
            </p:cNvPr>
            <p:cNvSpPr txBox="1"/>
            <p:nvPr/>
          </p:nvSpPr>
          <p:spPr>
            <a:xfrm>
              <a:off x="782597" y="4024550"/>
              <a:ext cx="3250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0CF47DC8-9B46-9318-6339-18D18A6CFA88}"/>
                </a:ext>
              </a:extLst>
            </p:cNvPr>
            <p:cNvSpPr txBox="1"/>
            <p:nvPr/>
          </p:nvSpPr>
          <p:spPr>
            <a:xfrm>
              <a:off x="913747" y="4120077"/>
              <a:ext cx="3250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4F39D13E-7E54-309E-1CD3-AF23FA6D9692}"/>
                </a:ext>
              </a:extLst>
            </p:cNvPr>
            <p:cNvSpPr txBox="1"/>
            <p:nvPr/>
          </p:nvSpPr>
          <p:spPr>
            <a:xfrm>
              <a:off x="7560013" y="4017567"/>
              <a:ext cx="3250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AE67CFE7-A1BF-7576-4A0B-1156D36C1605}"/>
                </a:ext>
              </a:extLst>
            </p:cNvPr>
            <p:cNvSpPr txBox="1"/>
            <p:nvPr/>
          </p:nvSpPr>
          <p:spPr>
            <a:xfrm>
              <a:off x="7345723" y="3397847"/>
              <a:ext cx="3250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940FF9B2-57C3-AA77-C84E-F5B571868476}"/>
                </a:ext>
              </a:extLst>
            </p:cNvPr>
            <p:cNvSpPr txBox="1"/>
            <p:nvPr/>
          </p:nvSpPr>
          <p:spPr>
            <a:xfrm>
              <a:off x="7131090" y="3402453"/>
              <a:ext cx="3250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FBE98C07-E258-25D8-4A97-3F4DB5A392A8}"/>
                </a:ext>
              </a:extLst>
            </p:cNvPr>
            <p:cNvSpPr txBox="1"/>
            <p:nvPr/>
          </p:nvSpPr>
          <p:spPr>
            <a:xfrm>
              <a:off x="7998538" y="4659280"/>
              <a:ext cx="3250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DE9FD57-F56A-0809-61BF-601452D13E1C}"/>
                </a:ext>
              </a:extLst>
            </p:cNvPr>
            <p:cNvSpPr txBox="1"/>
            <p:nvPr/>
          </p:nvSpPr>
          <p:spPr>
            <a:xfrm>
              <a:off x="7781888" y="4024550"/>
              <a:ext cx="3250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3F61870B-D80D-3F36-8CB9-5DA89513F020}"/>
                </a:ext>
              </a:extLst>
            </p:cNvPr>
            <p:cNvSpPr txBox="1"/>
            <p:nvPr/>
          </p:nvSpPr>
          <p:spPr>
            <a:xfrm>
              <a:off x="8210429" y="4660166"/>
              <a:ext cx="3250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DE5FBEDB-53E9-3DD9-A1A6-0C9EE4823695}"/>
                    </a:ext>
                  </a:extLst>
                </p:cNvPr>
                <p:cNvSpPr txBox="1"/>
                <p:nvPr/>
              </p:nvSpPr>
              <p:spPr>
                <a:xfrm>
                  <a:off x="2701989" y="3600841"/>
                  <a:ext cx="462113" cy="2992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DE5FBEDB-53E9-3DD9-A1A6-0C9EE48236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1989" y="3600841"/>
                  <a:ext cx="462113" cy="299249"/>
                </a:xfrm>
                <a:prstGeom prst="rect">
                  <a:avLst/>
                </a:prstGeom>
                <a:blipFill>
                  <a:blip r:embed="rId2"/>
                  <a:stretch>
                    <a:fillRect l="-11842" r="-9211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DEE419E7-958B-8361-94DE-79BD15C49D54}"/>
                    </a:ext>
                  </a:extLst>
                </p:cNvPr>
                <p:cNvSpPr txBox="1"/>
                <p:nvPr/>
              </p:nvSpPr>
              <p:spPr>
                <a:xfrm>
                  <a:off x="5018103" y="3604547"/>
                  <a:ext cx="422808" cy="31335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⋏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DEE419E7-958B-8361-94DE-79BD15C49D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8103" y="3604547"/>
                  <a:ext cx="422808" cy="313356"/>
                </a:xfrm>
                <a:prstGeom prst="rect">
                  <a:avLst/>
                </a:prstGeom>
                <a:blipFill>
                  <a:blip r:embed="rId3"/>
                  <a:stretch>
                    <a:fillRect l="-13043" r="-10145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92C38CEE-817E-D8C0-646A-5B72542838B7}"/>
                    </a:ext>
                  </a:extLst>
                </p:cNvPr>
                <p:cNvSpPr txBox="1"/>
                <p:nvPr/>
              </p:nvSpPr>
              <p:spPr>
                <a:xfrm>
                  <a:off x="6752329" y="3232217"/>
                  <a:ext cx="528606" cy="2992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𝑎𝑟𝑒𝑓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92C38CEE-817E-D8C0-646A-5B72542838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2329" y="3232217"/>
                  <a:ext cx="528606" cy="299249"/>
                </a:xfrm>
                <a:prstGeom prst="rect">
                  <a:avLst/>
                </a:prstGeom>
                <a:blipFill>
                  <a:blip r:embed="rId4"/>
                  <a:stretch>
                    <a:fillRect l="-10345" r="-8046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94F9B813-1119-197D-FB21-B600297740A6}"/>
                    </a:ext>
                  </a:extLst>
                </p:cNvPr>
                <p:cNvSpPr txBox="1"/>
                <p:nvPr/>
              </p:nvSpPr>
              <p:spPr>
                <a:xfrm>
                  <a:off x="6752329" y="3886050"/>
                  <a:ext cx="523798" cy="2992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𝑏𝑟𝑒𝑓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94F9B813-1119-197D-FB21-B600297740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2329" y="3886050"/>
                  <a:ext cx="523798" cy="299249"/>
                </a:xfrm>
                <a:prstGeom prst="rect">
                  <a:avLst/>
                </a:prstGeom>
                <a:blipFill>
                  <a:blip r:embed="rId5"/>
                  <a:stretch>
                    <a:fillRect l="-10465" r="-8140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E82D2F51-0B65-A141-D675-8446E0E9A673}"/>
                    </a:ext>
                  </a:extLst>
                </p:cNvPr>
                <p:cNvSpPr txBox="1"/>
                <p:nvPr/>
              </p:nvSpPr>
              <p:spPr>
                <a:xfrm>
                  <a:off x="6752329" y="4520396"/>
                  <a:ext cx="507768" cy="2992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𝑐𝑟𝑒𝑓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E82D2F51-0B65-A141-D675-8446E0E9A6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2329" y="4520396"/>
                  <a:ext cx="507768" cy="299249"/>
                </a:xfrm>
                <a:prstGeom prst="rect">
                  <a:avLst/>
                </a:prstGeom>
                <a:blipFill>
                  <a:blip r:embed="rId6"/>
                  <a:stretch>
                    <a:fillRect l="-10714" r="-7143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677556B4-D900-A44F-AE9F-1E91BA5268E9}"/>
                    </a:ext>
                  </a:extLst>
                </p:cNvPr>
                <p:cNvSpPr txBox="1"/>
                <p:nvPr/>
              </p:nvSpPr>
              <p:spPr>
                <a:xfrm>
                  <a:off x="8706944" y="3868236"/>
                  <a:ext cx="2416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677556B4-D900-A44F-AE9F-1E91BA5268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6944" y="3868236"/>
                  <a:ext cx="24166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5000" r="-7500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B3971538-6057-E5B3-5EA8-655E35524A2F}"/>
                    </a:ext>
                  </a:extLst>
                </p:cNvPr>
                <p:cNvSpPr txBox="1"/>
                <p:nvPr/>
              </p:nvSpPr>
              <p:spPr>
                <a:xfrm>
                  <a:off x="8688378" y="4493040"/>
                  <a:ext cx="22647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B3971538-6057-E5B3-5EA8-655E35524A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8378" y="4493040"/>
                  <a:ext cx="226472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27027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" name="TextBox 219">
                  <a:extLst>
                    <a:ext uri="{FF2B5EF4-FFF2-40B4-BE49-F238E27FC236}">
                      <a16:creationId xmlns:a16="http://schemas.microsoft.com/office/drawing/2014/main" id="{AAC8A5F7-E4DF-067A-3576-1C8F0AD61F2F}"/>
                    </a:ext>
                  </a:extLst>
                </p:cNvPr>
                <p:cNvSpPr txBox="1"/>
                <p:nvPr/>
              </p:nvSpPr>
              <p:spPr>
                <a:xfrm>
                  <a:off x="8698567" y="3207869"/>
                  <a:ext cx="2460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0" name="TextBox 219">
                  <a:extLst>
                    <a:ext uri="{FF2B5EF4-FFF2-40B4-BE49-F238E27FC236}">
                      <a16:creationId xmlns:a16="http://schemas.microsoft.com/office/drawing/2014/main" id="{AAC8A5F7-E4DF-067A-3576-1C8F0AD61F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8567" y="3207869"/>
                  <a:ext cx="24609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25000" b="-1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2BEA69A6-6DBF-A67B-7054-0F9757F41146}"/>
                </a:ext>
              </a:extLst>
            </p:cNvPr>
            <p:cNvSpPr txBox="1"/>
            <p:nvPr/>
          </p:nvSpPr>
          <p:spPr>
            <a:xfrm>
              <a:off x="7082080" y="1526635"/>
              <a:ext cx="6463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Gate </a:t>
              </a:r>
              <a:br>
                <a:rPr lang="en-US" sz="1400" dirty="0"/>
              </a:br>
              <a:r>
                <a:rPr lang="en-US" sz="1400" dirty="0"/>
                <a:t>pulses</a:t>
              </a:r>
            </a:p>
          </p:txBody>
        </p: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8F0A4486-9FE0-B8CF-C7C1-4623E62924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32220" y="2187849"/>
              <a:ext cx="139593" cy="14962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FDC87AFC-0EC7-78ED-2910-5F1E301B5C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32220" y="2295809"/>
              <a:ext cx="139593" cy="14962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AB9FD970-CADD-1070-58C0-CE4ADB861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42831" y="2400961"/>
              <a:ext cx="139593" cy="14962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B4B74380-1976-2272-AF69-420840367F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45179" y="1880860"/>
              <a:ext cx="139593" cy="14962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8F57C936-22F7-FDCD-8D93-1AA128C28B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6815" y="2023453"/>
              <a:ext cx="139593" cy="14962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361A63FD-2DC4-8A35-97A0-4B7DB36AAD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46107" y="1604119"/>
              <a:ext cx="139593" cy="14962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0A4F2D1E-644D-5847-908F-FE2EAC3114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7743" y="1746712"/>
              <a:ext cx="139593" cy="14962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FFEC90CA-9E6D-0877-EBA6-69281E15B7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9807" y="1346758"/>
              <a:ext cx="139593" cy="14962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20482E0-0F89-91E8-974E-C389802F61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1443" y="1489351"/>
              <a:ext cx="139593" cy="14962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Isosceles Triangle 243">
              <a:extLst>
                <a:ext uri="{FF2B5EF4-FFF2-40B4-BE49-F238E27FC236}">
                  <a16:creationId xmlns:a16="http://schemas.microsoft.com/office/drawing/2014/main" id="{2A9AB636-7268-A10D-7AFB-A72F56FCC244}"/>
                </a:ext>
              </a:extLst>
            </p:cNvPr>
            <p:cNvSpPr/>
            <p:nvPr/>
          </p:nvSpPr>
          <p:spPr>
            <a:xfrm rot="5400000">
              <a:off x="3088128" y="3901317"/>
              <a:ext cx="877790" cy="630693"/>
            </a:xfrm>
            <a:prstGeom prst="triangl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068A4541-0BDF-5D0C-082D-A1958AD07189}"/>
                </a:ext>
              </a:extLst>
            </p:cNvPr>
            <p:cNvCxnSpPr>
              <a:cxnSpLocks/>
              <a:stCxn id="9" idx="3"/>
              <a:endCxn id="244" idx="3"/>
            </p:cNvCxnSpPr>
            <p:nvPr/>
          </p:nvCxnSpPr>
          <p:spPr>
            <a:xfrm>
              <a:off x="2734573" y="4216663"/>
              <a:ext cx="477104" cy="1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E7D435EA-3348-E702-B0FE-0DF77922310C}"/>
                    </a:ext>
                  </a:extLst>
                </p:cNvPr>
                <p:cNvSpPr txBox="1"/>
                <p:nvPr/>
              </p:nvSpPr>
              <p:spPr>
                <a:xfrm>
                  <a:off x="3209827" y="3881428"/>
                  <a:ext cx="284117" cy="5672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E7D435EA-3348-E702-B0FE-0DF7792231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9827" y="3881428"/>
                  <a:ext cx="284117" cy="56720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7EA01930-80CD-06AD-4E0E-4966342E7EEA}"/>
                    </a:ext>
                  </a:extLst>
                </p:cNvPr>
                <p:cNvSpPr txBox="1"/>
                <p:nvPr/>
              </p:nvSpPr>
              <p:spPr>
                <a:xfrm>
                  <a:off x="3614213" y="3608369"/>
                  <a:ext cx="422808" cy="2992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7EA01930-80CD-06AD-4E0E-4966342E7E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4213" y="3608369"/>
                  <a:ext cx="422808" cy="299249"/>
                </a:xfrm>
                <a:prstGeom prst="rect">
                  <a:avLst/>
                </a:prstGeom>
                <a:blipFill>
                  <a:blip r:embed="rId11"/>
                  <a:stretch>
                    <a:fillRect l="-13043" r="-10145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468FA75A-11C9-7DA2-FCAE-202A9D7F0ABB}"/>
              </a:ext>
            </a:extLst>
          </p:cNvPr>
          <p:cNvSpPr txBox="1"/>
          <p:nvPr/>
        </p:nvSpPr>
        <p:spPr>
          <a:xfrm>
            <a:off x="892938" y="422840"/>
            <a:ext cx="6111318" cy="108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Performance Improvement with Hysteresis Current Controller</a:t>
            </a:r>
          </a:p>
        </p:txBody>
      </p:sp>
    </p:spTree>
    <p:extLst>
      <p:ext uri="{BB962C8B-B14F-4D97-AF65-F5344CB8AC3E}">
        <p14:creationId xmlns:p14="http://schemas.microsoft.com/office/powerpoint/2010/main" val="2478350457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A2D336-3DE7-20A9-BEF5-C382857ECEB4}"/>
                  </a:ext>
                </a:extLst>
              </p:cNvPr>
              <p:cNvSpPr txBox="1"/>
              <p:nvPr/>
            </p:nvSpPr>
            <p:spPr>
              <a:xfrm>
                <a:off x="937362" y="1469996"/>
                <a:ext cx="10100752" cy="19780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07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magnitude of the three phase current 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𝑟𝑒𝑓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) is determined by using the reference torque 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𝑟𝑒𝑓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pPr>
                  <a:lnSpc>
                    <a:spcPct val="107000"/>
                  </a:lnSpc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𝑟𝑒𝑓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pPr marL="342900" indent="-342900">
                  <a:lnSpc>
                    <a:spcPct val="107000"/>
                  </a:lnSpc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>
                  <a:lnSpc>
                    <a:spcPct val="107000"/>
                  </a:lnSpc>
                </a:pPr>
                <a:r>
                  <a:rPr lang="en-US" sz="2000" dirty="0"/>
                  <a:t>	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A2D336-3DE7-20A9-BEF5-C382857EC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362" y="1469996"/>
                <a:ext cx="10100752" cy="1978042"/>
              </a:xfrm>
              <a:prstGeom prst="rect">
                <a:avLst/>
              </a:prstGeom>
              <a:blipFill>
                <a:blip r:embed="rId2"/>
                <a:stretch>
                  <a:fillRect l="-543" t="-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04BA4F3-7B78-22AC-BC1D-BDFB347047A4}"/>
              </a:ext>
            </a:extLst>
          </p:cNvPr>
          <p:cNvSpPr txBox="1"/>
          <p:nvPr/>
        </p:nvSpPr>
        <p:spPr>
          <a:xfrm>
            <a:off x="892938" y="426935"/>
            <a:ext cx="2766527" cy="585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Current Limiter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153DDB-8D8E-C349-A28C-F84FCE5245BD}"/>
              </a:ext>
            </a:extLst>
          </p:cNvPr>
          <p:cNvSpPr/>
          <p:nvPr/>
        </p:nvSpPr>
        <p:spPr>
          <a:xfrm>
            <a:off x="33020" y="32459"/>
            <a:ext cx="12125959" cy="679308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A5B606F-9766-8663-E901-317AFA7F5707}"/>
              </a:ext>
            </a:extLst>
          </p:cNvPr>
          <p:cNvGrpSpPr/>
          <p:nvPr/>
        </p:nvGrpSpPr>
        <p:grpSpPr>
          <a:xfrm>
            <a:off x="33021" y="490103"/>
            <a:ext cx="904341" cy="461665"/>
            <a:chOff x="33021" y="490103"/>
            <a:chExt cx="904341" cy="46166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7F6F32C-DEFB-462A-8CBF-77EAC83B7B8E}"/>
                </a:ext>
              </a:extLst>
            </p:cNvPr>
            <p:cNvSpPr/>
            <p:nvPr/>
          </p:nvSpPr>
          <p:spPr>
            <a:xfrm rot="10800000" flipV="1">
              <a:off x="33021" y="628650"/>
              <a:ext cx="859918" cy="175260"/>
            </a:xfrm>
            <a:prstGeom prst="rect">
              <a:avLst/>
            </a:prstGeom>
            <a:solidFill>
              <a:srgbClr val="70AD47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dirty="0"/>
                <a:t>      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C34785-1198-EB82-7B28-FCB8417004C8}"/>
                </a:ext>
              </a:extLst>
            </p:cNvPr>
            <p:cNvSpPr txBox="1"/>
            <p:nvPr/>
          </p:nvSpPr>
          <p:spPr>
            <a:xfrm>
              <a:off x="597204" y="49010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1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0BF23E-A2DF-EFAB-F665-61476A078FFF}"/>
                  </a:ext>
                </a:extLst>
              </p:cNvPr>
              <p:cNvSpPr txBox="1"/>
              <p:nvPr/>
            </p:nvSpPr>
            <p:spPr>
              <a:xfrm>
                <a:off x="937360" y="2939110"/>
                <a:ext cx="10100751" cy="27506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07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 limit is put on the speed controller output depending on </a:t>
                </a:r>
                <a:r>
                  <a:rPr lang="en-US" sz="2000" u="sng" dirty="0"/>
                  <a:t>permissible maximum winding currents.</a:t>
                </a:r>
              </a:p>
              <a:p>
                <a:pPr>
                  <a:lnSpc>
                    <a:spcPct val="107000"/>
                  </a:lnSpc>
                </a:pPr>
                <a:r>
                  <a:rPr lang="en-US" sz="2000" dirty="0"/>
                  <a:t>From the E-Bike inverter nameplate:</a:t>
                </a:r>
              </a:p>
              <a:p>
                <a:pPr>
                  <a:lnSpc>
                    <a:spcPct val="107000"/>
                  </a:lnSpc>
                </a:pPr>
                <a:r>
                  <a:rPr lang="en-US" sz="2000" dirty="0"/>
                  <a:t>Operating Power  = 330Watt</a:t>
                </a:r>
              </a:p>
              <a:p>
                <a:pPr>
                  <a:lnSpc>
                    <a:spcPct val="107000"/>
                  </a:lnSpc>
                </a:pPr>
                <a:r>
                  <a:rPr lang="en-US" sz="2000" dirty="0"/>
                  <a:t>Operating voltage = 36-48vDC</a:t>
                </a:r>
              </a:p>
              <a:p>
                <a:pPr>
                  <a:lnSpc>
                    <a:spcPct val="107000"/>
                  </a:lnSpc>
                </a:pPr>
                <a:r>
                  <a:rPr lang="en-US" sz="2000" dirty="0"/>
                  <a:t>For 3-phase inverter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120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sz="2000" dirty="0"/>
                  <a:t> conduction mode) </a:t>
                </a:r>
                <a:r>
                  <a:rPr lang="en-US" sz="2000" dirty="0">
                    <a:sym typeface="Wingdings" panose="05000000000000000000" pitchFamily="2" charset="2"/>
                  </a:rPr>
                  <a:t> </a:t>
                </a:r>
                <a:r>
                  <a:rPr lang="en-US" sz="2000" dirty="0" err="1">
                    <a:sym typeface="Wingdings" panose="05000000000000000000" pitchFamily="2" charset="2"/>
                  </a:rPr>
                  <a:t>V</a:t>
                </a:r>
                <a:r>
                  <a:rPr lang="en-US" sz="2000" baseline="-25000" dirty="0" err="1">
                    <a:sym typeface="Wingdings" panose="05000000000000000000" pitchFamily="2" charset="2"/>
                  </a:rPr>
                  <a:t>rms</a:t>
                </a:r>
                <a:r>
                  <a:rPr lang="en-US" sz="2000" baseline="-25000" dirty="0">
                    <a:sym typeface="Wingdings" panose="05000000000000000000" pitchFamily="2" charset="2"/>
                  </a:rPr>
                  <a:t>(line) </a:t>
                </a:r>
                <a:r>
                  <a:rPr lang="en-US" sz="2000" dirty="0">
                    <a:sym typeface="Wingdings" panose="05000000000000000000" pitchFamily="2" charset="2"/>
                  </a:rPr>
                  <a:t> = V</a:t>
                </a:r>
                <a:r>
                  <a:rPr lang="en-US" sz="2000" baseline="-25000" dirty="0">
                    <a:sym typeface="Wingdings" panose="05000000000000000000" pitchFamily="2" charset="2"/>
                  </a:rPr>
                  <a:t>dc</a:t>
                </a:r>
                <a:r>
                  <a:rPr lang="en-US" sz="2000" dirty="0">
                    <a:sym typeface="Wingdings" panose="05000000000000000000" pitchFamily="2" charset="2"/>
                  </a:rPr>
                  <a:t>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 = 25.5 : 44 volt</a:t>
                </a:r>
              </a:p>
              <a:p>
                <a:pPr>
                  <a:lnSpc>
                    <a:spcPct val="107000"/>
                  </a:lnSpc>
                </a:pPr>
                <a:r>
                  <a:rPr lang="en-US" sz="2000" b="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𝑟𝑚𝑠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330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∗25.5 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=7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𝑎𝑚𝑝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ym typeface="Wingdings" panose="05000000000000000000" pitchFamily="2" charset="2"/>
                  </a:rPr>
                  <a:t>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i="1" baseline="-25000" dirty="0" err="1" smtClean="0">
                        <a:latin typeface="Cambria Math" panose="02040503050406030204" pitchFamily="18" charset="0"/>
                      </a:rPr>
                      <m:t>𝑝𝑒</m:t>
                    </m:r>
                    <m:r>
                      <a:rPr lang="en-US" sz="2000" b="0" i="1" baseline="-25000" dirty="0" smtClean="0">
                        <a:latin typeface="Cambria Math" panose="02040503050406030204" pitchFamily="18" charset="0"/>
                      </a:rPr>
                      <m:t>𝑟𝑚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= 10 amp</a:t>
                </a:r>
                <a:endParaRPr lang="en-US" sz="2000" baseline="-25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0BF23E-A2DF-EFAB-F665-61476A078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360" y="2939110"/>
                <a:ext cx="10100751" cy="2750689"/>
              </a:xfrm>
              <a:prstGeom prst="rect">
                <a:avLst/>
              </a:prstGeom>
              <a:blipFill>
                <a:blip r:embed="rId3"/>
                <a:stretch>
                  <a:fillRect l="-664" t="-887" b="-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416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721B8AA-28B2-A10B-8C17-F76824C73691}"/>
                  </a:ext>
                </a:extLst>
              </p:cNvPr>
              <p:cNvSpPr txBox="1"/>
              <p:nvPr/>
            </p:nvSpPr>
            <p:spPr>
              <a:xfrm>
                <a:off x="937362" y="1075520"/>
                <a:ext cx="10461538" cy="13911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07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prstClr val="black"/>
                    </a:solidFill>
                    <a:latin typeface="Calibri" panose="020F0502020204030204"/>
                  </a:rPr>
                  <a:t>I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 the waveforms of the phase back EMF and phase current are perfectly matched, torque ripple is minimized.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 dirty="0"/>
                  <a:t>The reference currents for each phase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,</m:t>
                    </m:r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000" dirty="0"/>
                  <a:t> 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are function of the value of reference current magnitude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𝑟𝑒𝑓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and the rotor position.</a:t>
                </a:r>
                <a:endParaRPr lang="ar-EG" sz="2000" b="1" dirty="0"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721B8AA-28B2-A10B-8C17-F76824C73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362" y="1075520"/>
                <a:ext cx="10461538" cy="1391150"/>
              </a:xfrm>
              <a:prstGeom prst="rect">
                <a:avLst/>
              </a:prstGeom>
              <a:blipFill>
                <a:blip r:embed="rId2"/>
                <a:stretch>
                  <a:fillRect l="-524" t="-1747" r="-466" b="-5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2">
                <a:extLst>
                  <a:ext uri="{FF2B5EF4-FFF2-40B4-BE49-F238E27FC236}">
                    <a16:creationId xmlns:a16="http://schemas.microsoft.com/office/drawing/2014/main" id="{981481E6-1A19-2E3B-32F7-FCABC7285B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4735936"/>
                  </p:ext>
                </p:extLst>
              </p:nvPr>
            </p:nvGraphicFramePr>
            <p:xfrm>
              <a:off x="5934508" y="2497641"/>
              <a:ext cx="5464392" cy="39218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10732">
                      <a:extLst>
                        <a:ext uri="{9D8B030D-6E8A-4147-A177-3AD203B41FA5}">
                          <a16:colId xmlns:a16="http://schemas.microsoft.com/office/drawing/2014/main" val="2682348005"/>
                        </a:ext>
                      </a:extLst>
                    </a:gridCol>
                    <a:gridCol w="910732">
                      <a:extLst>
                        <a:ext uri="{9D8B030D-6E8A-4147-A177-3AD203B41FA5}">
                          <a16:colId xmlns:a16="http://schemas.microsoft.com/office/drawing/2014/main" val="4179803222"/>
                        </a:ext>
                      </a:extLst>
                    </a:gridCol>
                    <a:gridCol w="910732">
                      <a:extLst>
                        <a:ext uri="{9D8B030D-6E8A-4147-A177-3AD203B41FA5}">
                          <a16:colId xmlns:a16="http://schemas.microsoft.com/office/drawing/2014/main" val="640751621"/>
                        </a:ext>
                      </a:extLst>
                    </a:gridCol>
                    <a:gridCol w="910732">
                      <a:extLst>
                        <a:ext uri="{9D8B030D-6E8A-4147-A177-3AD203B41FA5}">
                          <a16:colId xmlns:a16="http://schemas.microsoft.com/office/drawing/2014/main" val="3161023344"/>
                        </a:ext>
                      </a:extLst>
                    </a:gridCol>
                    <a:gridCol w="910732">
                      <a:extLst>
                        <a:ext uri="{9D8B030D-6E8A-4147-A177-3AD203B41FA5}">
                          <a16:colId xmlns:a16="http://schemas.microsoft.com/office/drawing/2014/main" val="723140172"/>
                        </a:ext>
                      </a:extLst>
                    </a:gridCol>
                    <a:gridCol w="910732">
                      <a:extLst>
                        <a:ext uri="{9D8B030D-6E8A-4147-A177-3AD203B41FA5}">
                          <a16:colId xmlns:a16="http://schemas.microsoft.com/office/drawing/2014/main" val="1611641480"/>
                        </a:ext>
                      </a:extLst>
                    </a:gridCol>
                  </a:tblGrid>
                  <a:tr h="7600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Sector </a:t>
                          </a:r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Rotor position </a:t>
                          </a:r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Active switches</a:t>
                          </a:r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82449154"/>
                      </a:ext>
                    </a:extLst>
                  </a:tr>
                  <a:tr h="46050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  - 60</a:t>
                          </a:r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S1 , S6</a:t>
                          </a:r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𝑟𝑒𝑓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13473082"/>
                      </a:ext>
                    </a:extLst>
                  </a:tr>
                  <a:tr h="46050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2</a:t>
                          </a:r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60  - 120</a:t>
                          </a:r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S1 , S2 </a:t>
                          </a:r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𝑟𝑒𝑓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 </a:t>
                          </a:r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2399726"/>
                      </a:ext>
                    </a:extLst>
                  </a:tr>
                  <a:tr h="46050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3</a:t>
                          </a:r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120 - 180</a:t>
                          </a:r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S3 , S2 </a:t>
                          </a:r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𝑟𝑒𝑓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90028215"/>
                      </a:ext>
                    </a:extLst>
                  </a:tr>
                  <a:tr h="46050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4</a:t>
                          </a:r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180 - 240</a:t>
                          </a:r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S3 , S4 </a:t>
                          </a:r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𝑟𝑒𝑓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52365955"/>
                      </a:ext>
                    </a:extLst>
                  </a:tr>
                  <a:tr h="46050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</a:t>
                          </a:r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240 - 300</a:t>
                          </a:r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S5 , S4 </a:t>
                          </a:r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𝑟𝑒𝑓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2349260"/>
                      </a:ext>
                    </a:extLst>
                  </a:tr>
                  <a:tr h="46050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6</a:t>
                          </a:r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300 - 360</a:t>
                          </a:r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S5 , S6</a:t>
                          </a:r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𝑟𝑒𝑓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936940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2">
                <a:extLst>
                  <a:ext uri="{FF2B5EF4-FFF2-40B4-BE49-F238E27FC236}">
                    <a16:creationId xmlns:a16="http://schemas.microsoft.com/office/drawing/2014/main" id="{981481E6-1A19-2E3B-32F7-FCABC7285B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4735936"/>
                  </p:ext>
                </p:extLst>
              </p:nvPr>
            </p:nvGraphicFramePr>
            <p:xfrm>
              <a:off x="5934508" y="2497641"/>
              <a:ext cx="5464392" cy="39218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10732">
                      <a:extLst>
                        <a:ext uri="{9D8B030D-6E8A-4147-A177-3AD203B41FA5}">
                          <a16:colId xmlns:a16="http://schemas.microsoft.com/office/drawing/2014/main" val="2682348005"/>
                        </a:ext>
                      </a:extLst>
                    </a:gridCol>
                    <a:gridCol w="910732">
                      <a:extLst>
                        <a:ext uri="{9D8B030D-6E8A-4147-A177-3AD203B41FA5}">
                          <a16:colId xmlns:a16="http://schemas.microsoft.com/office/drawing/2014/main" val="4179803222"/>
                        </a:ext>
                      </a:extLst>
                    </a:gridCol>
                    <a:gridCol w="910732">
                      <a:extLst>
                        <a:ext uri="{9D8B030D-6E8A-4147-A177-3AD203B41FA5}">
                          <a16:colId xmlns:a16="http://schemas.microsoft.com/office/drawing/2014/main" val="640751621"/>
                        </a:ext>
                      </a:extLst>
                    </a:gridCol>
                    <a:gridCol w="910732">
                      <a:extLst>
                        <a:ext uri="{9D8B030D-6E8A-4147-A177-3AD203B41FA5}">
                          <a16:colId xmlns:a16="http://schemas.microsoft.com/office/drawing/2014/main" val="3161023344"/>
                        </a:ext>
                      </a:extLst>
                    </a:gridCol>
                    <a:gridCol w="910732">
                      <a:extLst>
                        <a:ext uri="{9D8B030D-6E8A-4147-A177-3AD203B41FA5}">
                          <a16:colId xmlns:a16="http://schemas.microsoft.com/office/drawing/2014/main" val="723140172"/>
                        </a:ext>
                      </a:extLst>
                    </a:gridCol>
                    <a:gridCol w="910732">
                      <a:extLst>
                        <a:ext uri="{9D8B030D-6E8A-4147-A177-3AD203B41FA5}">
                          <a16:colId xmlns:a16="http://schemas.microsoft.com/office/drawing/2014/main" val="1611641480"/>
                        </a:ext>
                      </a:extLst>
                    </a:gridCol>
                  </a:tblGrid>
                  <a:tr h="7600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Sector </a:t>
                          </a:r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Rotor position </a:t>
                          </a:r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Active switches</a:t>
                          </a:r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2013" t="-3200" r="-202013" b="-4272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9333" t="-3200" r="-100667" b="-4272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2685" t="-3200" r="-1342" b="-4272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2449154"/>
                      </a:ext>
                    </a:extLst>
                  </a:tr>
                  <a:tr h="46050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  - 60</a:t>
                          </a:r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S1 , S6</a:t>
                          </a:r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2013" t="-169737" r="-202013" b="-60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9333" t="-169737" r="-100667" b="-60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13473082"/>
                      </a:ext>
                    </a:extLst>
                  </a:tr>
                  <a:tr h="46050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2</a:t>
                          </a:r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60  - 120</a:t>
                          </a:r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S1 , S2 </a:t>
                          </a:r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2013" t="-273333" r="-202013" b="-5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 </a:t>
                          </a:r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2685" t="-273333" r="-1342" b="-51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399726"/>
                      </a:ext>
                    </a:extLst>
                  </a:tr>
                  <a:tr h="5601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3</a:t>
                          </a:r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120 - 180</a:t>
                          </a:r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S3 , S2 </a:t>
                          </a:r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9333" t="-301075" r="-100667" b="-3118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2685" t="-301075" r="-1342" b="-3118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0028215"/>
                      </a:ext>
                    </a:extLst>
                  </a:tr>
                  <a:tr h="5601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4</a:t>
                          </a:r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180 - 240</a:t>
                          </a:r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S3 , S4 </a:t>
                          </a:r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2013" t="-405435" r="-202013" b="-21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9333" t="-405435" r="-100667" b="-21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52365955"/>
                      </a:ext>
                    </a:extLst>
                  </a:tr>
                  <a:tr h="5601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</a:t>
                          </a:r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240 - 300</a:t>
                          </a:r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S5 , S4 </a:t>
                          </a:r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2013" t="-505435" r="-202013" b="-11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2685" t="-505435" r="-1342" b="-11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2349260"/>
                      </a:ext>
                    </a:extLst>
                  </a:tr>
                  <a:tr h="5601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6</a:t>
                          </a:r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300 - 360</a:t>
                          </a:r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S5 , S6</a:t>
                          </a:r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9333" t="-605435" r="-100667" b="-1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2497" marR="72497" marT="36248" marB="36248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2685" t="-605435" r="-1342" b="-1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369406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6021D09-69FE-CCA3-B28E-42315225A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497" y="2401284"/>
            <a:ext cx="4513291" cy="41145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626EED-DA6C-7313-6864-2CEF5DF1B980}"/>
              </a:ext>
            </a:extLst>
          </p:cNvPr>
          <p:cNvSpPr txBox="1"/>
          <p:nvPr/>
        </p:nvSpPr>
        <p:spPr>
          <a:xfrm>
            <a:off x="5299788" y="6419461"/>
            <a:ext cx="6892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Reference current w.r.t rotor positions look up table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FCF3EF-0841-DAFF-19C1-92A284C9F792}"/>
              </a:ext>
            </a:extLst>
          </p:cNvPr>
          <p:cNvSpPr txBox="1"/>
          <p:nvPr/>
        </p:nvSpPr>
        <p:spPr>
          <a:xfrm>
            <a:off x="892938" y="426935"/>
            <a:ext cx="4981557" cy="585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Reference current generator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141401-4A7F-EC87-1894-4DDE7EDE2A15}"/>
              </a:ext>
            </a:extLst>
          </p:cNvPr>
          <p:cNvSpPr/>
          <p:nvPr/>
        </p:nvSpPr>
        <p:spPr>
          <a:xfrm>
            <a:off x="33020" y="32459"/>
            <a:ext cx="12125959" cy="679308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9C4745-1972-4D39-ED2A-1A08D716C7EB}"/>
              </a:ext>
            </a:extLst>
          </p:cNvPr>
          <p:cNvGrpSpPr/>
          <p:nvPr/>
        </p:nvGrpSpPr>
        <p:grpSpPr>
          <a:xfrm>
            <a:off x="33021" y="490103"/>
            <a:ext cx="904341" cy="461665"/>
            <a:chOff x="33021" y="490103"/>
            <a:chExt cx="904341" cy="46166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BD6E1A4-2D6D-FDFD-0D10-0D9FEA86DE8E}"/>
                </a:ext>
              </a:extLst>
            </p:cNvPr>
            <p:cNvSpPr/>
            <p:nvPr/>
          </p:nvSpPr>
          <p:spPr>
            <a:xfrm rot="10800000" flipV="1">
              <a:off x="33021" y="628650"/>
              <a:ext cx="859918" cy="175260"/>
            </a:xfrm>
            <a:prstGeom prst="rect">
              <a:avLst/>
            </a:prstGeom>
            <a:solidFill>
              <a:srgbClr val="70AD47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dirty="0"/>
                <a:t>      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07B3DE-7F29-11ED-9BAD-D36E14B87190}"/>
                </a:ext>
              </a:extLst>
            </p:cNvPr>
            <p:cNvSpPr txBox="1"/>
            <p:nvPr/>
          </p:nvSpPr>
          <p:spPr>
            <a:xfrm>
              <a:off x="597204" y="49010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2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5046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D1EACF6-5F3B-4457-AFBA-2579E753B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4251" y="1337511"/>
            <a:ext cx="3172217" cy="49048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342703-AF76-4EA3-B83C-FAAE866B5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93" y="1337511"/>
            <a:ext cx="7468474" cy="49048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5EBB9D-9A99-75D4-4112-E2890B982B52}"/>
              </a:ext>
            </a:extLst>
          </p:cNvPr>
          <p:cNvSpPr txBox="1"/>
          <p:nvPr/>
        </p:nvSpPr>
        <p:spPr>
          <a:xfrm>
            <a:off x="892938" y="408273"/>
            <a:ext cx="6924396" cy="585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Reference current generator in Simulink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35968E-F9D8-8E33-D034-928151D86B97}"/>
              </a:ext>
            </a:extLst>
          </p:cNvPr>
          <p:cNvSpPr/>
          <p:nvPr/>
        </p:nvSpPr>
        <p:spPr>
          <a:xfrm>
            <a:off x="33020" y="32459"/>
            <a:ext cx="12125959" cy="679308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2DBDB87-E2AE-8D32-67DD-EC5DE01DF1A8}"/>
              </a:ext>
            </a:extLst>
          </p:cNvPr>
          <p:cNvGrpSpPr/>
          <p:nvPr/>
        </p:nvGrpSpPr>
        <p:grpSpPr>
          <a:xfrm>
            <a:off x="33021" y="490103"/>
            <a:ext cx="904341" cy="461665"/>
            <a:chOff x="33021" y="490103"/>
            <a:chExt cx="904341" cy="46166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F5C1D3-864A-5D42-27E7-8CC9CEF49682}"/>
                </a:ext>
              </a:extLst>
            </p:cNvPr>
            <p:cNvSpPr/>
            <p:nvPr/>
          </p:nvSpPr>
          <p:spPr>
            <a:xfrm rot="10800000" flipV="1">
              <a:off x="33021" y="628650"/>
              <a:ext cx="859918" cy="175260"/>
            </a:xfrm>
            <a:prstGeom prst="rect">
              <a:avLst/>
            </a:prstGeom>
            <a:solidFill>
              <a:srgbClr val="70AD47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dirty="0"/>
                <a:t>      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758689-87E3-CA71-6104-FB924692D2C2}"/>
                </a:ext>
              </a:extLst>
            </p:cNvPr>
            <p:cNvSpPr txBox="1"/>
            <p:nvPr/>
          </p:nvSpPr>
          <p:spPr>
            <a:xfrm>
              <a:off x="597204" y="49010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3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D1B160C-A645-66CA-673E-2C0F8170BE68}"/>
              </a:ext>
            </a:extLst>
          </p:cNvPr>
          <p:cNvCxnSpPr/>
          <p:nvPr/>
        </p:nvCxnSpPr>
        <p:spPr>
          <a:xfrm>
            <a:off x="6764694" y="2836507"/>
            <a:ext cx="1268963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66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4E45D5-1341-48CA-9E39-78B3F8A00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2" y="1328447"/>
            <a:ext cx="4556448" cy="47702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6DA4B0-2987-4415-A246-AA212E3E2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965" y="1328450"/>
            <a:ext cx="4556448" cy="477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7BD558-546F-4B9C-8003-AF599FFC8686}"/>
              </a:ext>
            </a:extLst>
          </p:cNvPr>
          <p:cNvSpPr txBox="1"/>
          <p:nvPr/>
        </p:nvSpPr>
        <p:spPr>
          <a:xfrm>
            <a:off x="258145" y="6125542"/>
            <a:ext cx="5691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Back Emf ‘s and currents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CCEAFB-CBAB-43D3-B835-34373C33CDAB}"/>
              </a:ext>
            </a:extLst>
          </p:cNvPr>
          <p:cNvSpPr txBox="1"/>
          <p:nvPr/>
        </p:nvSpPr>
        <p:spPr>
          <a:xfrm>
            <a:off x="6282614" y="6098669"/>
            <a:ext cx="5691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/>
              <a:t>Ia_ref</a:t>
            </a:r>
            <a:r>
              <a:rPr lang="en-US" sz="2000" b="1" dirty="0"/>
              <a:t> formation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151C1B-A2CC-68AA-BD7A-787450AA6AC7}"/>
              </a:ext>
            </a:extLst>
          </p:cNvPr>
          <p:cNvSpPr txBox="1"/>
          <p:nvPr/>
        </p:nvSpPr>
        <p:spPr>
          <a:xfrm>
            <a:off x="892938" y="408273"/>
            <a:ext cx="6924396" cy="585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Reference current generator in Simulink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6B4DE3-DCAD-FF42-E16F-71A2BE6C5B3B}"/>
              </a:ext>
            </a:extLst>
          </p:cNvPr>
          <p:cNvSpPr/>
          <p:nvPr/>
        </p:nvSpPr>
        <p:spPr>
          <a:xfrm>
            <a:off x="33020" y="32459"/>
            <a:ext cx="12125959" cy="679308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FB6D26E-EFBC-2718-4349-6655C8112C28}"/>
              </a:ext>
            </a:extLst>
          </p:cNvPr>
          <p:cNvGrpSpPr/>
          <p:nvPr/>
        </p:nvGrpSpPr>
        <p:grpSpPr>
          <a:xfrm>
            <a:off x="33021" y="490103"/>
            <a:ext cx="955611" cy="461665"/>
            <a:chOff x="33021" y="490103"/>
            <a:chExt cx="955611" cy="46166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6F758FF-01E9-C1E8-5D8B-DAF32138C4FB}"/>
                </a:ext>
              </a:extLst>
            </p:cNvPr>
            <p:cNvSpPr/>
            <p:nvPr/>
          </p:nvSpPr>
          <p:spPr>
            <a:xfrm rot="10800000" flipV="1">
              <a:off x="33021" y="628650"/>
              <a:ext cx="859918" cy="175260"/>
            </a:xfrm>
            <a:prstGeom prst="rect">
              <a:avLst/>
            </a:prstGeom>
            <a:solidFill>
              <a:srgbClr val="70AD47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dirty="0"/>
                <a:t>      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05022B-AC97-4E68-4CF7-7719416B1AF1}"/>
                </a:ext>
              </a:extLst>
            </p:cNvPr>
            <p:cNvSpPr txBox="1"/>
            <p:nvPr/>
          </p:nvSpPr>
          <p:spPr>
            <a:xfrm>
              <a:off x="140002" y="490103"/>
              <a:ext cx="8486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Cont.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0357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F03AC4-2037-7523-5732-7059E3E8B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179" y="1012352"/>
            <a:ext cx="11075392" cy="5500479"/>
          </a:xfrm>
          <a:prstGeom prst="rect">
            <a:avLst/>
          </a:prstGeom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4E6844-B90F-9F6C-03DD-BB4774D2DAFA}"/>
              </a:ext>
            </a:extLst>
          </p:cNvPr>
          <p:cNvSpPr txBox="1"/>
          <p:nvPr/>
        </p:nvSpPr>
        <p:spPr>
          <a:xfrm>
            <a:off x="892938" y="426935"/>
            <a:ext cx="7151125" cy="585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With &amp; Without Hysteresis </a:t>
            </a:r>
            <a:r>
              <a:rPr lang="en-US" sz="2800" b="1" dirty="0"/>
              <a:t>(Phase Current)</a:t>
            </a:r>
            <a:endParaRPr lang="en-US" sz="3200" b="1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6F617F-FB4F-A435-8A86-873CD366EE1A}"/>
              </a:ext>
            </a:extLst>
          </p:cNvPr>
          <p:cNvCxnSpPr>
            <a:cxnSpLocks/>
          </p:cNvCxnSpPr>
          <p:nvPr/>
        </p:nvCxnSpPr>
        <p:spPr>
          <a:xfrm>
            <a:off x="7447071" y="1150899"/>
            <a:ext cx="3376439" cy="227810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AFF28CB-A007-8BF2-2803-72C47DE2636A}"/>
              </a:ext>
            </a:extLst>
          </p:cNvPr>
          <p:cNvCxnSpPr>
            <a:cxnSpLocks/>
          </p:cNvCxnSpPr>
          <p:nvPr/>
        </p:nvCxnSpPr>
        <p:spPr>
          <a:xfrm flipV="1">
            <a:off x="7447071" y="3760236"/>
            <a:ext cx="3376439" cy="70974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3CAE655E-4C03-F110-DB19-5BCA931E76A2}"/>
              </a:ext>
            </a:extLst>
          </p:cNvPr>
          <p:cNvSpPr/>
          <p:nvPr/>
        </p:nvSpPr>
        <p:spPr>
          <a:xfrm>
            <a:off x="33020" y="32459"/>
            <a:ext cx="12125959" cy="679308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4A2DD69-E661-1C47-FF4F-179B484D5270}"/>
              </a:ext>
            </a:extLst>
          </p:cNvPr>
          <p:cNvGrpSpPr/>
          <p:nvPr/>
        </p:nvGrpSpPr>
        <p:grpSpPr>
          <a:xfrm>
            <a:off x="33021" y="490103"/>
            <a:ext cx="904341" cy="461665"/>
            <a:chOff x="33021" y="490103"/>
            <a:chExt cx="904341" cy="46166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7E370AB-1CD5-AFFB-BABE-5B03D184E33D}"/>
                </a:ext>
              </a:extLst>
            </p:cNvPr>
            <p:cNvSpPr/>
            <p:nvPr/>
          </p:nvSpPr>
          <p:spPr>
            <a:xfrm rot="10800000" flipV="1">
              <a:off x="33021" y="628650"/>
              <a:ext cx="859918" cy="175260"/>
            </a:xfrm>
            <a:prstGeom prst="rect">
              <a:avLst/>
            </a:prstGeom>
            <a:solidFill>
              <a:srgbClr val="70AD47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dirty="0"/>
                <a:t>      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4F294F-774D-F9D8-7D2D-69A392E4386A}"/>
                </a:ext>
              </a:extLst>
            </p:cNvPr>
            <p:cNvSpPr txBox="1"/>
            <p:nvPr/>
          </p:nvSpPr>
          <p:spPr>
            <a:xfrm>
              <a:off x="597204" y="49010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4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7D1CC4E-1AB7-DC04-D98A-F46A63AFC5A3}"/>
              </a:ext>
            </a:extLst>
          </p:cNvPr>
          <p:cNvCxnSpPr>
            <a:cxnSpLocks/>
          </p:cNvCxnSpPr>
          <p:nvPr/>
        </p:nvCxnSpPr>
        <p:spPr>
          <a:xfrm>
            <a:off x="767282" y="1150899"/>
            <a:ext cx="9860284" cy="2296627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C3DFCB6-3E78-C756-378D-46C97DA93855}"/>
              </a:ext>
            </a:extLst>
          </p:cNvPr>
          <p:cNvCxnSpPr>
            <a:cxnSpLocks/>
          </p:cNvCxnSpPr>
          <p:nvPr/>
        </p:nvCxnSpPr>
        <p:spPr>
          <a:xfrm flipV="1">
            <a:off x="767282" y="3760236"/>
            <a:ext cx="9860284" cy="66718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C126DCE-870A-E1D8-95E8-4A38BB9C5BFB}"/>
              </a:ext>
            </a:extLst>
          </p:cNvPr>
          <p:cNvSpPr/>
          <p:nvPr/>
        </p:nvSpPr>
        <p:spPr>
          <a:xfrm>
            <a:off x="681179" y="1009996"/>
            <a:ext cx="11075392" cy="5500479"/>
          </a:xfrm>
          <a:custGeom>
            <a:avLst/>
            <a:gdLst>
              <a:gd name="connsiteX0" fmla="*/ 9946384 w 11075392"/>
              <a:gd name="connsiteY0" fmla="*/ 2445631 h 5500479"/>
              <a:gd name="connsiteX1" fmla="*/ 9946384 w 11075392"/>
              <a:gd name="connsiteY1" fmla="*/ 2776868 h 5500479"/>
              <a:gd name="connsiteX2" fmla="*/ 10142327 w 11075392"/>
              <a:gd name="connsiteY2" fmla="*/ 2776868 h 5500479"/>
              <a:gd name="connsiteX3" fmla="*/ 10142327 w 11075392"/>
              <a:gd name="connsiteY3" fmla="*/ 2445631 h 5500479"/>
              <a:gd name="connsiteX4" fmla="*/ 0 w 11075392"/>
              <a:gd name="connsiteY4" fmla="*/ 0 h 5500479"/>
              <a:gd name="connsiteX5" fmla="*/ 11075392 w 11075392"/>
              <a:gd name="connsiteY5" fmla="*/ 0 h 5500479"/>
              <a:gd name="connsiteX6" fmla="*/ 11075392 w 11075392"/>
              <a:gd name="connsiteY6" fmla="*/ 5500479 h 5500479"/>
              <a:gd name="connsiteX7" fmla="*/ 0 w 11075392"/>
              <a:gd name="connsiteY7" fmla="*/ 5500479 h 5500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75392" h="5500479">
                <a:moveTo>
                  <a:pt x="9946384" y="2445631"/>
                </a:moveTo>
                <a:lnTo>
                  <a:pt x="9946384" y="2776868"/>
                </a:lnTo>
                <a:lnTo>
                  <a:pt x="10142327" y="2776868"/>
                </a:lnTo>
                <a:lnTo>
                  <a:pt x="10142327" y="2445631"/>
                </a:lnTo>
                <a:close/>
                <a:moveTo>
                  <a:pt x="0" y="0"/>
                </a:moveTo>
                <a:lnTo>
                  <a:pt x="11075392" y="0"/>
                </a:lnTo>
                <a:lnTo>
                  <a:pt x="11075392" y="5500479"/>
                </a:lnTo>
                <a:lnTo>
                  <a:pt x="0" y="5500479"/>
                </a:lnTo>
                <a:close/>
              </a:path>
            </a:pathLst>
          </a:custGeom>
          <a:solidFill>
            <a:schemeClr val="bg1">
              <a:lumMod val="5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852F2C-E296-BEEF-5494-BB75CC1B8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283" y="1150899"/>
            <a:ext cx="6679788" cy="3279976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8">
                <a:extLst>
                  <a:ext uri="{FF2B5EF4-FFF2-40B4-BE49-F238E27FC236}">
                    <a16:creationId xmlns:a16="http://schemas.microsoft.com/office/drawing/2014/main" id="{92A03282-5B01-1F58-F372-672950D3C7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7504721"/>
                  </p:ext>
                </p:extLst>
              </p:nvPr>
            </p:nvGraphicFramePr>
            <p:xfrm>
              <a:off x="6652726" y="4762112"/>
              <a:ext cx="4565001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89145">
                      <a:extLst>
                        <a:ext uri="{9D8B030D-6E8A-4147-A177-3AD203B41FA5}">
                          <a16:colId xmlns:a16="http://schemas.microsoft.com/office/drawing/2014/main" val="493415252"/>
                        </a:ext>
                      </a:extLst>
                    </a:gridCol>
                    <a:gridCol w="1404616">
                      <a:extLst>
                        <a:ext uri="{9D8B030D-6E8A-4147-A177-3AD203B41FA5}">
                          <a16:colId xmlns:a16="http://schemas.microsoft.com/office/drawing/2014/main" val="443360273"/>
                        </a:ext>
                      </a:extLst>
                    </a:gridCol>
                    <a:gridCol w="1171240">
                      <a:extLst>
                        <a:ext uri="{9D8B030D-6E8A-4147-A177-3AD203B41FA5}">
                          <a16:colId xmlns:a16="http://schemas.microsoft.com/office/drawing/2014/main" val="68333944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oMath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Without </a:t>
                          </a:r>
                          <a:r>
                            <a:rPr lang="en-US" dirty="0" err="1"/>
                            <a:t>Hys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 </a:t>
                          </a:r>
                          <a:r>
                            <a:rPr lang="en-US" dirty="0" err="1"/>
                            <a:t>Hys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250858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Starting current (A)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46.7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23816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Current ripples (A)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1.9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767935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8">
                <a:extLst>
                  <a:ext uri="{FF2B5EF4-FFF2-40B4-BE49-F238E27FC236}">
                    <a16:creationId xmlns:a16="http://schemas.microsoft.com/office/drawing/2014/main" id="{92A03282-5B01-1F58-F372-672950D3C7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7504721"/>
                  </p:ext>
                </p:extLst>
              </p:nvPr>
            </p:nvGraphicFramePr>
            <p:xfrm>
              <a:off x="6652726" y="4762112"/>
              <a:ext cx="4565001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89145">
                      <a:extLst>
                        <a:ext uri="{9D8B030D-6E8A-4147-A177-3AD203B41FA5}">
                          <a16:colId xmlns:a16="http://schemas.microsoft.com/office/drawing/2014/main" val="493415252"/>
                        </a:ext>
                      </a:extLst>
                    </a:gridCol>
                    <a:gridCol w="1404616">
                      <a:extLst>
                        <a:ext uri="{9D8B030D-6E8A-4147-A177-3AD203B41FA5}">
                          <a16:colId xmlns:a16="http://schemas.microsoft.com/office/drawing/2014/main" val="443360273"/>
                        </a:ext>
                      </a:extLst>
                    </a:gridCol>
                    <a:gridCol w="1171240">
                      <a:extLst>
                        <a:ext uri="{9D8B030D-6E8A-4147-A177-3AD203B41FA5}">
                          <a16:colId xmlns:a16="http://schemas.microsoft.com/office/drawing/2014/main" val="68333944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6" t="-8197" r="-129969" b="-2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Without </a:t>
                          </a:r>
                          <a:r>
                            <a:rPr lang="en-US" dirty="0" err="1"/>
                            <a:t>Hys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 </a:t>
                          </a:r>
                          <a:r>
                            <a:rPr lang="en-US" dirty="0" err="1"/>
                            <a:t>Hys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250858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Starting current (A)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41991" t="-108197" r="-83983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1146" t="-108197" r="-1042" b="-1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3816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Current ripples (A)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41991" t="-208197" r="-83983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1146" t="-208197" r="-1042" b="-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679352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4669547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452B0F-028C-4F68-D56F-7F7C217ED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46" y="1165570"/>
            <a:ext cx="11176307" cy="54498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8">
                <a:extLst>
                  <a:ext uri="{FF2B5EF4-FFF2-40B4-BE49-F238E27FC236}">
                    <a16:creationId xmlns:a16="http://schemas.microsoft.com/office/drawing/2014/main" id="{520A5EA7-4FB3-69FF-8F81-0BB93D9425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8632993"/>
                  </p:ext>
                </p:extLst>
              </p:nvPr>
            </p:nvGraphicFramePr>
            <p:xfrm>
              <a:off x="6596742" y="1975533"/>
              <a:ext cx="4518348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71396">
                      <a:extLst>
                        <a:ext uri="{9D8B030D-6E8A-4147-A177-3AD203B41FA5}">
                          <a16:colId xmlns:a16="http://schemas.microsoft.com/office/drawing/2014/main" val="493415252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443360273"/>
                        </a:ext>
                      </a:extLst>
                    </a:gridCol>
                    <a:gridCol w="1075352">
                      <a:extLst>
                        <a:ext uri="{9D8B030D-6E8A-4147-A177-3AD203B41FA5}">
                          <a16:colId xmlns:a16="http://schemas.microsoft.com/office/drawing/2014/main" val="68333944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At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oMath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Without </a:t>
                          </a:r>
                          <a:r>
                            <a:rPr lang="en-US" dirty="0" err="1"/>
                            <a:t>Hys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 </a:t>
                          </a:r>
                          <a:r>
                            <a:rPr lang="en-US" dirty="0" err="1"/>
                            <a:t>Hys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250858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Starting Torque (</a:t>
                          </a:r>
                          <a:r>
                            <a:rPr lang="en-US" sz="1600" dirty="0" err="1"/>
                            <a:t>N.m</a:t>
                          </a:r>
                          <a:r>
                            <a:rPr lang="en-US" sz="1600" dirty="0"/>
                            <a:t>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41.5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23816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Torque ripples (</a:t>
                          </a:r>
                          <a:r>
                            <a:rPr lang="en-US" sz="1600" dirty="0" err="1"/>
                            <a:t>N.m</a:t>
                          </a:r>
                          <a:r>
                            <a:rPr lang="en-US" sz="1600" dirty="0"/>
                            <a:t>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1.6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767935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8">
                <a:extLst>
                  <a:ext uri="{FF2B5EF4-FFF2-40B4-BE49-F238E27FC236}">
                    <a16:creationId xmlns:a16="http://schemas.microsoft.com/office/drawing/2014/main" id="{520A5EA7-4FB3-69FF-8F81-0BB93D9425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8632993"/>
                  </p:ext>
                </p:extLst>
              </p:nvPr>
            </p:nvGraphicFramePr>
            <p:xfrm>
              <a:off x="6596742" y="1975533"/>
              <a:ext cx="4518348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71396">
                      <a:extLst>
                        <a:ext uri="{9D8B030D-6E8A-4147-A177-3AD203B41FA5}">
                          <a16:colId xmlns:a16="http://schemas.microsoft.com/office/drawing/2014/main" val="493415252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443360273"/>
                        </a:ext>
                      </a:extLst>
                    </a:gridCol>
                    <a:gridCol w="1075352">
                      <a:extLst>
                        <a:ext uri="{9D8B030D-6E8A-4147-A177-3AD203B41FA5}">
                          <a16:colId xmlns:a16="http://schemas.microsoft.com/office/drawing/2014/main" val="68333944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94" t="-8197" r="-118824" b="-2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Without </a:t>
                          </a:r>
                          <a:r>
                            <a:rPr lang="en-US" dirty="0" err="1"/>
                            <a:t>Hys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 </a:t>
                          </a:r>
                          <a:r>
                            <a:rPr lang="en-US" dirty="0" err="1"/>
                            <a:t>Hys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250858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Starting Torque (</a:t>
                          </a:r>
                          <a:r>
                            <a:rPr lang="en-US" sz="1600" dirty="0" err="1"/>
                            <a:t>N.m</a:t>
                          </a:r>
                          <a:r>
                            <a:rPr lang="en-US" sz="1600" dirty="0"/>
                            <a:t>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51556" t="-108197" r="-79556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19774" t="-108197" r="-1130" b="-1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3816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Torque ripples (</a:t>
                          </a:r>
                          <a:r>
                            <a:rPr lang="en-US" sz="1600" dirty="0" err="1"/>
                            <a:t>N.m</a:t>
                          </a:r>
                          <a:r>
                            <a:rPr lang="en-US" sz="1600" dirty="0"/>
                            <a:t>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51556" t="-208197" r="-79556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19774" t="-208197" r="-1130" b="-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679352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68C2ABE-C3DC-00D5-2176-05E8A1088200}"/>
              </a:ext>
            </a:extLst>
          </p:cNvPr>
          <p:cNvSpPr txBox="1"/>
          <p:nvPr/>
        </p:nvSpPr>
        <p:spPr>
          <a:xfrm>
            <a:off x="892938" y="426935"/>
            <a:ext cx="6082755" cy="585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With &amp; Without Hysteresis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(Torque)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0F9D9A-08C4-9426-5759-3ABA0D8E2631}"/>
              </a:ext>
            </a:extLst>
          </p:cNvPr>
          <p:cNvSpPr/>
          <p:nvPr/>
        </p:nvSpPr>
        <p:spPr>
          <a:xfrm>
            <a:off x="33020" y="32459"/>
            <a:ext cx="12125959" cy="679308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AD2835A-3B4D-457E-34E0-0BB46FCFD2F7}"/>
              </a:ext>
            </a:extLst>
          </p:cNvPr>
          <p:cNvGrpSpPr/>
          <p:nvPr/>
        </p:nvGrpSpPr>
        <p:grpSpPr>
          <a:xfrm>
            <a:off x="33021" y="490103"/>
            <a:ext cx="927623" cy="461665"/>
            <a:chOff x="33021" y="490103"/>
            <a:chExt cx="927623" cy="46166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4AF2762-4879-635D-5CC8-139F13F6C8B8}"/>
                </a:ext>
              </a:extLst>
            </p:cNvPr>
            <p:cNvSpPr/>
            <p:nvPr/>
          </p:nvSpPr>
          <p:spPr>
            <a:xfrm rot="10800000" flipV="1">
              <a:off x="33021" y="628650"/>
              <a:ext cx="859918" cy="175260"/>
            </a:xfrm>
            <a:prstGeom prst="rect">
              <a:avLst/>
            </a:prstGeom>
            <a:solidFill>
              <a:srgbClr val="70AD47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dirty="0"/>
                <a:t>      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18709B-C516-A1CB-3E49-0280F8F707F1}"/>
                </a:ext>
              </a:extLst>
            </p:cNvPr>
            <p:cNvSpPr txBox="1"/>
            <p:nvPr/>
          </p:nvSpPr>
          <p:spPr>
            <a:xfrm>
              <a:off x="112014" y="490103"/>
              <a:ext cx="8486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Cont.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13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AB2342-65AA-4DF8-7140-579C3E839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6" y="1162544"/>
            <a:ext cx="10713098" cy="53132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8">
                <a:extLst>
                  <a:ext uri="{FF2B5EF4-FFF2-40B4-BE49-F238E27FC236}">
                    <a16:creationId xmlns:a16="http://schemas.microsoft.com/office/drawing/2014/main" id="{6D851119-E9A2-38E9-0315-A9CA0E2124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5374990"/>
                  </p:ext>
                </p:extLst>
              </p:nvPr>
            </p:nvGraphicFramePr>
            <p:xfrm>
              <a:off x="6204856" y="4883411"/>
              <a:ext cx="4518348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62066">
                      <a:extLst>
                        <a:ext uri="{9D8B030D-6E8A-4147-A177-3AD203B41FA5}">
                          <a16:colId xmlns:a16="http://schemas.microsoft.com/office/drawing/2014/main" val="493415252"/>
                        </a:ext>
                      </a:extLst>
                    </a:gridCol>
                    <a:gridCol w="1399592">
                      <a:extLst>
                        <a:ext uri="{9D8B030D-6E8A-4147-A177-3AD203B41FA5}">
                          <a16:colId xmlns:a16="http://schemas.microsoft.com/office/drawing/2014/main" val="443360273"/>
                        </a:ext>
                      </a:extLst>
                    </a:gridCol>
                    <a:gridCol w="1056690">
                      <a:extLst>
                        <a:ext uri="{9D8B030D-6E8A-4147-A177-3AD203B41FA5}">
                          <a16:colId xmlns:a16="http://schemas.microsoft.com/office/drawing/2014/main" val="68333944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At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oMath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Without </a:t>
                          </a:r>
                          <a:r>
                            <a:rPr lang="en-US" dirty="0" err="1"/>
                            <a:t>Hys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 </a:t>
                          </a:r>
                          <a:r>
                            <a:rPr lang="en-US" dirty="0" err="1"/>
                            <a:t>Hys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250858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Settling time (sec)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0.281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2381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8">
                <a:extLst>
                  <a:ext uri="{FF2B5EF4-FFF2-40B4-BE49-F238E27FC236}">
                    <a16:creationId xmlns:a16="http://schemas.microsoft.com/office/drawing/2014/main" id="{6D851119-E9A2-38E9-0315-A9CA0E2124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5374990"/>
                  </p:ext>
                </p:extLst>
              </p:nvPr>
            </p:nvGraphicFramePr>
            <p:xfrm>
              <a:off x="6204856" y="4883411"/>
              <a:ext cx="4518348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62066">
                      <a:extLst>
                        <a:ext uri="{9D8B030D-6E8A-4147-A177-3AD203B41FA5}">
                          <a16:colId xmlns:a16="http://schemas.microsoft.com/office/drawing/2014/main" val="493415252"/>
                        </a:ext>
                      </a:extLst>
                    </a:gridCol>
                    <a:gridCol w="1399592">
                      <a:extLst>
                        <a:ext uri="{9D8B030D-6E8A-4147-A177-3AD203B41FA5}">
                          <a16:colId xmlns:a16="http://schemas.microsoft.com/office/drawing/2014/main" val="443360273"/>
                        </a:ext>
                      </a:extLst>
                    </a:gridCol>
                    <a:gridCol w="1056690">
                      <a:extLst>
                        <a:ext uri="{9D8B030D-6E8A-4147-A177-3AD203B41FA5}">
                          <a16:colId xmlns:a16="http://schemas.microsoft.com/office/drawing/2014/main" val="68333944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95" t="-8197" r="-119764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Without </a:t>
                          </a:r>
                          <a:r>
                            <a:rPr lang="en-US" dirty="0" err="1"/>
                            <a:t>Hys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With </a:t>
                          </a:r>
                          <a:r>
                            <a:rPr lang="en-US" dirty="0" err="1"/>
                            <a:t>Hys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250858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Settling time (sec)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7826" t="-108197" r="-76522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27586" t="-108197" r="-1149" b="-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3816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DF3390A-C77B-CF7F-F08F-72B548800AA6}"/>
              </a:ext>
            </a:extLst>
          </p:cNvPr>
          <p:cNvSpPr txBox="1"/>
          <p:nvPr/>
        </p:nvSpPr>
        <p:spPr>
          <a:xfrm>
            <a:off x="892938" y="426935"/>
            <a:ext cx="5970673" cy="585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With &amp; Without Hysteresis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(Speed)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32FBAE-718C-CF4C-DE02-4367DEA87ADA}"/>
              </a:ext>
            </a:extLst>
          </p:cNvPr>
          <p:cNvSpPr/>
          <p:nvPr/>
        </p:nvSpPr>
        <p:spPr>
          <a:xfrm>
            <a:off x="33020" y="32459"/>
            <a:ext cx="12125959" cy="679308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95B0BAE-6541-6B30-62B9-B413A6DF0EA6}"/>
              </a:ext>
            </a:extLst>
          </p:cNvPr>
          <p:cNvGrpSpPr/>
          <p:nvPr/>
        </p:nvGrpSpPr>
        <p:grpSpPr>
          <a:xfrm>
            <a:off x="33021" y="490103"/>
            <a:ext cx="927623" cy="461665"/>
            <a:chOff x="33021" y="490103"/>
            <a:chExt cx="927623" cy="46166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AA8DAE7-7372-2BB1-8361-0B42A53F67F8}"/>
                </a:ext>
              </a:extLst>
            </p:cNvPr>
            <p:cNvSpPr/>
            <p:nvPr/>
          </p:nvSpPr>
          <p:spPr>
            <a:xfrm rot="10800000" flipV="1">
              <a:off x="33021" y="628650"/>
              <a:ext cx="859918" cy="175260"/>
            </a:xfrm>
            <a:prstGeom prst="rect">
              <a:avLst/>
            </a:prstGeom>
            <a:solidFill>
              <a:srgbClr val="70AD47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dirty="0"/>
                <a:t>      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AC49EE-09F6-708A-07AC-CFB8EBA00623}"/>
                </a:ext>
              </a:extLst>
            </p:cNvPr>
            <p:cNvSpPr txBox="1"/>
            <p:nvPr/>
          </p:nvSpPr>
          <p:spPr>
            <a:xfrm>
              <a:off x="112014" y="490103"/>
              <a:ext cx="8486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Cont.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458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604FC9-2168-4370-9C11-2176237ACD50}"/>
              </a:ext>
            </a:extLst>
          </p:cNvPr>
          <p:cNvSpPr txBox="1"/>
          <p:nvPr/>
        </p:nvSpPr>
        <p:spPr>
          <a:xfrm>
            <a:off x="892936" y="989460"/>
            <a:ext cx="10593047" cy="67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motor dynamic behavior is analyzed when different load torques is applied </a:t>
            </a:r>
            <a:r>
              <a:rPr lang="en-US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 time t = 2s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the same speed (</a:t>
            </a:r>
            <a:r>
              <a:rPr lang="ar-SA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150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rpm), the initial torque (1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N.m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4234E89-768D-4E28-B3B0-68145565DF99}"/>
              </a:ext>
            </a:extLst>
          </p:cNvPr>
          <p:cNvGrpSpPr/>
          <p:nvPr/>
        </p:nvGrpSpPr>
        <p:grpSpPr>
          <a:xfrm>
            <a:off x="1017037" y="1799732"/>
            <a:ext cx="9825133" cy="4783019"/>
            <a:chOff x="82422" y="1439248"/>
            <a:chExt cx="8193831" cy="524380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9E0657A-720B-4420-9EEF-F0C53B62A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422" y="1439248"/>
              <a:ext cx="8193831" cy="5243804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8F10FDA-F2A9-465C-A636-00C84875ACA1}"/>
                </a:ext>
              </a:extLst>
            </p:cNvPr>
            <p:cNvGrpSpPr/>
            <p:nvPr/>
          </p:nvGrpSpPr>
          <p:grpSpPr>
            <a:xfrm>
              <a:off x="4188474" y="1967299"/>
              <a:ext cx="1240776" cy="695418"/>
              <a:chOff x="4188474" y="1967299"/>
              <a:chExt cx="1240776" cy="695418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3BD4AF3-E9F1-44BD-9085-646D74EE0C92}"/>
                  </a:ext>
                </a:extLst>
              </p:cNvPr>
              <p:cNvCxnSpPr/>
              <p:nvPr/>
            </p:nvCxnSpPr>
            <p:spPr>
              <a:xfrm flipH="1" flipV="1">
                <a:off x="4188474" y="1967299"/>
                <a:ext cx="690466" cy="408601"/>
              </a:xfrm>
              <a:prstGeom prst="straightConnector1">
                <a:avLst/>
              </a:prstGeom>
              <a:ln w="254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86C4EA-4FF3-47F5-938D-4047D96C0415}"/>
                  </a:ext>
                </a:extLst>
              </p:cNvPr>
              <p:cNvSpPr txBox="1"/>
              <p:nvPr/>
            </p:nvSpPr>
            <p:spPr>
              <a:xfrm>
                <a:off x="4878940" y="2293385"/>
                <a:ext cx="5503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C1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5D3AFBF-311C-440A-B4E4-7F82E4BDB78B}"/>
                </a:ext>
              </a:extLst>
            </p:cNvPr>
            <p:cNvGrpSpPr/>
            <p:nvPr/>
          </p:nvGrpSpPr>
          <p:grpSpPr>
            <a:xfrm>
              <a:off x="3847819" y="2319575"/>
              <a:ext cx="1195186" cy="727241"/>
              <a:chOff x="4188474" y="1976824"/>
              <a:chExt cx="1195186" cy="727241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91D0421-E6B8-4907-82B0-7F9EB540D8C0}"/>
                  </a:ext>
                </a:extLst>
              </p:cNvPr>
              <p:cNvCxnSpPr/>
              <p:nvPr/>
            </p:nvCxnSpPr>
            <p:spPr>
              <a:xfrm flipH="1" flipV="1">
                <a:off x="4188474" y="1976824"/>
                <a:ext cx="690466" cy="408601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3FDDC1-7B8D-43CB-8FB6-434E6ACE1F71}"/>
                  </a:ext>
                </a:extLst>
              </p:cNvPr>
              <p:cNvSpPr txBox="1"/>
              <p:nvPr/>
            </p:nvSpPr>
            <p:spPr>
              <a:xfrm>
                <a:off x="4833350" y="2334733"/>
                <a:ext cx="5503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C3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F0C06A2-AF42-4524-A6D3-4230F1758519}"/>
                </a:ext>
              </a:extLst>
            </p:cNvPr>
            <p:cNvGrpSpPr/>
            <p:nvPr/>
          </p:nvGrpSpPr>
          <p:grpSpPr>
            <a:xfrm>
              <a:off x="3977749" y="2153928"/>
              <a:ext cx="1240776" cy="693455"/>
              <a:chOff x="4187404" y="1967299"/>
              <a:chExt cx="1240776" cy="693455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68A7B16-CD2B-44B2-9856-2E9945C95730}"/>
                  </a:ext>
                </a:extLst>
              </p:cNvPr>
              <p:cNvCxnSpPr/>
              <p:nvPr/>
            </p:nvCxnSpPr>
            <p:spPr>
              <a:xfrm flipH="1" flipV="1">
                <a:off x="4187404" y="1967299"/>
                <a:ext cx="690466" cy="408601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90F7B1-789B-48E7-A175-C38D0727D8C9}"/>
                  </a:ext>
                </a:extLst>
              </p:cNvPr>
              <p:cNvSpPr txBox="1"/>
              <p:nvPr/>
            </p:nvSpPr>
            <p:spPr>
              <a:xfrm>
                <a:off x="4877870" y="2291422"/>
                <a:ext cx="5503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C2</a:t>
                </a: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0E09377-1CFE-664E-6107-215C1BC97DA6}"/>
              </a:ext>
            </a:extLst>
          </p:cNvPr>
          <p:cNvSpPr txBox="1"/>
          <p:nvPr/>
        </p:nvSpPr>
        <p:spPr>
          <a:xfrm>
            <a:off x="892938" y="426935"/>
            <a:ext cx="6618928" cy="585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Speed Performance at different loads </a:t>
            </a:r>
            <a:endParaRPr lang="en-US" sz="32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A020D1-C615-DB6B-394B-5034ECE26B81}"/>
              </a:ext>
            </a:extLst>
          </p:cNvPr>
          <p:cNvSpPr/>
          <p:nvPr/>
        </p:nvSpPr>
        <p:spPr>
          <a:xfrm>
            <a:off x="33020" y="32459"/>
            <a:ext cx="12125959" cy="679308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DC782F2-2188-DA7E-AA29-C7675E850031}"/>
              </a:ext>
            </a:extLst>
          </p:cNvPr>
          <p:cNvGrpSpPr/>
          <p:nvPr/>
        </p:nvGrpSpPr>
        <p:grpSpPr>
          <a:xfrm>
            <a:off x="33021" y="490103"/>
            <a:ext cx="904341" cy="461665"/>
            <a:chOff x="33021" y="490103"/>
            <a:chExt cx="904341" cy="46166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66FB2DC-0E05-EE0A-A581-E88E568B0361}"/>
                </a:ext>
              </a:extLst>
            </p:cNvPr>
            <p:cNvSpPr/>
            <p:nvPr/>
          </p:nvSpPr>
          <p:spPr>
            <a:xfrm rot="10800000" flipV="1">
              <a:off x="33021" y="628650"/>
              <a:ext cx="859918" cy="175260"/>
            </a:xfrm>
            <a:prstGeom prst="rect">
              <a:avLst/>
            </a:prstGeom>
            <a:solidFill>
              <a:srgbClr val="70AD47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dirty="0"/>
                <a:t>      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392600B-1827-9A68-9A4D-9B95CD3ECA55}"/>
                </a:ext>
              </a:extLst>
            </p:cNvPr>
            <p:cNvSpPr txBox="1"/>
            <p:nvPr/>
          </p:nvSpPr>
          <p:spPr>
            <a:xfrm>
              <a:off x="597204" y="49010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5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E5F913A-D157-4AD4-B442-A60D8FE51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098724"/>
              </p:ext>
            </p:extLst>
          </p:nvPr>
        </p:nvGraphicFramePr>
        <p:xfrm>
          <a:off x="6420657" y="4337652"/>
          <a:ext cx="3750903" cy="1501223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748004">
                  <a:extLst>
                    <a:ext uri="{9D8B030D-6E8A-4147-A177-3AD203B41FA5}">
                      <a16:colId xmlns:a16="http://schemas.microsoft.com/office/drawing/2014/main" val="4184531874"/>
                    </a:ext>
                  </a:extLst>
                </a:gridCol>
                <a:gridCol w="1642187">
                  <a:extLst>
                    <a:ext uri="{9D8B030D-6E8A-4147-A177-3AD203B41FA5}">
                      <a16:colId xmlns:a16="http://schemas.microsoft.com/office/drawing/2014/main" val="195063221"/>
                    </a:ext>
                  </a:extLst>
                </a:gridCol>
                <a:gridCol w="1360712">
                  <a:extLst>
                    <a:ext uri="{9D8B030D-6E8A-4147-A177-3AD203B41FA5}">
                      <a16:colId xmlns:a16="http://schemas.microsoft.com/office/drawing/2014/main" val="4271521359"/>
                    </a:ext>
                  </a:extLst>
                </a:gridCol>
              </a:tblGrid>
              <a:tr h="5502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Curve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Load torque (</a:t>
                      </a:r>
                      <a:r>
                        <a:rPr lang="en-US" sz="1600" dirty="0" err="1">
                          <a:effectLst/>
                        </a:rPr>
                        <a:t>N.m</a:t>
                      </a:r>
                      <a:r>
                        <a:rPr lang="en-US" sz="1600" dirty="0">
                          <a:effectLst/>
                        </a:rPr>
                        <a:t>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Speed fall%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191871"/>
                  </a:ext>
                </a:extLst>
              </a:tr>
              <a:tr h="3169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EG" sz="1600" dirty="0">
                          <a:effectLst/>
                        </a:rPr>
                        <a:t>2.7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983719"/>
                  </a:ext>
                </a:extLst>
              </a:tr>
              <a:tr h="3169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3.5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0100868"/>
                  </a:ext>
                </a:extLst>
              </a:tr>
              <a:tr h="3169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9.3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4475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1416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604FC9-2168-4370-9C11-2176237ACD50}"/>
              </a:ext>
            </a:extLst>
          </p:cNvPr>
          <p:cNvSpPr txBox="1"/>
          <p:nvPr/>
        </p:nvSpPr>
        <p:spPr>
          <a:xfrm>
            <a:off x="892938" y="987782"/>
            <a:ext cx="8036458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motor dynamic behavior is analyzed when same load torque (</a:t>
            </a:r>
            <a:r>
              <a:rPr lang="en-US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1N.m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is applied.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E5F913A-D157-4AD4-B442-A60D8FE51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550315"/>
              </p:ext>
            </p:extLst>
          </p:nvPr>
        </p:nvGraphicFramePr>
        <p:xfrm>
          <a:off x="8668604" y="4566702"/>
          <a:ext cx="3320140" cy="1501223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662102">
                  <a:extLst>
                    <a:ext uri="{9D8B030D-6E8A-4147-A177-3AD203B41FA5}">
                      <a16:colId xmlns:a16="http://schemas.microsoft.com/office/drawing/2014/main" val="4184531874"/>
                    </a:ext>
                  </a:extLst>
                </a:gridCol>
                <a:gridCol w="1453594">
                  <a:extLst>
                    <a:ext uri="{9D8B030D-6E8A-4147-A177-3AD203B41FA5}">
                      <a16:colId xmlns:a16="http://schemas.microsoft.com/office/drawing/2014/main" val="195063221"/>
                    </a:ext>
                  </a:extLst>
                </a:gridCol>
                <a:gridCol w="1204444">
                  <a:extLst>
                    <a:ext uri="{9D8B030D-6E8A-4147-A177-3AD203B41FA5}">
                      <a16:colId xmlns:a16="http://schemas.microsoft.com/office/drawing/2014/main" val="4271521359"/>
                    </a:ext>
                  </a:extLst>
                </a:gridCol>
              </a:tblGrid>
              <a:tr h="5502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Curve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</a:rPr>
                        <a:t>Speed </a:t>
                      </a:r>
                      <a:endParaRPr lang="ar-EG" sz="1600" kern="12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</a:rPr>
                        <a:t>(rpm)</a:t>
                      </a:r>
                      <a:endParaRPr lang="en-US" sz="1600" kern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</a:rPr>
                        <a:t>Settling time (sec)</a:t>
                      </a:r>
                      <a:endParaRPr lang="en-US" sz="1600" kern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191871"/>
                  </a:ext>
                </a:extLst>
              </a:tr>
              <a:tr h="3169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</a:rPr>
                        <a:t>50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</a:rPr>
                        <a:t>0.75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983719"/>
                  </a:ext>
                </a:extLst>
              </a:tr>
              <a:tr h="3169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</a:rPr>
                        <a:t>0.8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0100868"/>
                  </a:ext>
                </a:extLst>
              </a:tr>
              <a:tr h="3169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chemeClr val="tx1"/>
                          </a:solidFill>
                          <a:effectLst/>
                        </a:rPr>
                        <a:t>150</a:t>
                      </a:r>
                      <a:endParaRPr lang="en-US" sz="16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</a:rPr>
                        <a:t>0.9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4475981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C8C322B9-259E-452D-B7B4-3C6DDCA3C7D5}"/>
              </a:ext>
            </a:extLst>
          </p:cNvPr>
          <p:cNvGrpSpPr/>
          <p:nvPr/>
        </p:nvGrpSpPr>
        <p:grpSpPr>
          <a:xfrm>
            <a:off x="462980" y="1486064"/>
            <a:ext cx="8035390" cy="4945001"/>
            <a:chOff x="82422" y="1439247"/>
            <a:chExt cx="8193829" cy="5243804"/>
          </a:xfrm>
        </p:grpSpPr>
        <p:pic>
          <p:nvPicPr>
            <p:cNvPr id="17" name="Picture 2" descr="لا يتوفر وصف.">
              <a:extLst>
                <a:ext uri="{FF2B5EF4-FFF2-40B4-BE49-F238E27FC236}">
                  <a16:creationId xmlns:a16="http://schemas.microsoft.com/office/drawing/2014/main" id="{97B25E82-A11F-4C02-8667-5611A5FF78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22" y="1439247"/>
              <a:ext cx="8193829" cy="5243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839745-FBF2-4A9B-B32E-FE90562727FB}"/>
                </a:ext>
              </a:extLst>
            </p:cNvPr>
            <p:cNvSpPr txBox="1"/>
            <p:nvPr/>
          </p:nvSpPr>
          <p:spPr>
            <a:xfrm>
              <a:off x="5431391" y="3074472"/>
              <a:ext cx="550310" cy="424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C2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9B0309-C9C4-4215-AABC-1F03C9E40331}"/>
                </a:ext>
              </a:extLst>
            </p:cNvPr>
            <p:cNvSpPr txBox="1"/>
            <p:nvPr/>
          </p:nvSpPr>
          <p:spPr>
            <a:xfrm>
              <a:off x="5431391" y="4485096"/>
              <a:ext cx="550310" cy="424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6"/>
                  </a:solidFill>
                </a:rPr>
                <a:t>C</a:t>
              </a:r>
              <a:r>
                <a:rPr lang="ar-EG" sz="2000" dirty="0">
                  <a:solidFill>
                    <a:schemeClr val="accent6"/>
                  </a:solidFill>
                </a:rPr>
                <a:t>1</a:t>
              </a:r>
              <a:endParaRPr lang="en-US" sz="2000" dirty="0">
                <a:solidFill>
                  <a:schemeClr val="accent6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07319E8-E5FF-4C94-AD80-BB9214B56A04}"/>
                </a:ext>
              </a:extLst>
            </p:cNvPr>
            <p:cNvSpPr txBox="1"/>
            <p:nvPr/>
          </p:nvSpPr>
          <p:spPr>
            <a:xfrm>
              <a:off x="5431391" y="1653535"/>
              <a:ext cx="550310" cy="424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C</a:t>
              </a:r>
              <a:r>
                <a:rPr lang="ar-EG" sz="2000" dirty="0">
                  <a:solidFill>
                    <a:srgbClr val="0070C0"/>
                  </a:solidFill>
                </a:rPr>
                <a:t>3</a:t>
              </a:r>
              <a:endParaRPr lang="en-US" sz="2000" dirty="0">
                <a:solidFill>
                  <a:srgbClr val="0070C0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693D554-0A50-4EEF-FD86-C08660D35EE3}"/>
              </a:ext>
            </a:extLst>
          </p:cNvPr>
          <p:cNvSpPr txBox="1"/>
          <p:nvPr/>
        </p:nvSpPr>
        <p:spPr>
          <a:xfrm>
            <a:off x="892938" y="426935"/>
            <a:ext cx="7025449" cy="585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Speed Performance at reference speeds </a:t>
            </a:r>
            <a:endParaRPr lang="en-US" sz="32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95D43A-BB5B-B747-6A6A-F33E4F569E71}"/>
              </a:ext>
            </a:extLst>
          </p:cNvPr>
          <p:cNvSpPr/>
          <p:nvPr/>
        </p:nvSpPr>
        <p:spPr>
          <a:xfrm>
            <a:off x="33020" y="32459"/>
            <a:ext cx="12125959" cy="679308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309589-3B36-1FD4-4B9E-003E83605E13}"/>
              </a:ext>
            </a:extLst>
          </p:cNvPr>
          <p:cNvGrpSpPr/>
          <p:nvPr/>
        </p:nvGrpSpPr>
        <p:grpSpPr>
          <a:xfrm>
            <a:off x="33021" y="490103"/>
            <a:ext cx="904341" cy="461665"/>
            <a:chOff x="33021" y="490103"/>
            <a:chExt cx="904341" cy="46166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B7B0278-407B-6AF5-5FC4-51CF774B5EC6}"/>
                </a:ext>
              </a:extLst>
            </p:cNvPr>
            <p:cNvSpPr/>
            <p:nvPr/>
          </p:nvSpPr>
          <p:spPr>
            <a:xfrm rot="10800000" flipV="1">
              <a:off x="33021" y="628650"/>
              <a:ext cx="859918" cy="175260"/>
            </a:xfrm>
            <a:prstGeom prst="rect">
              <a:avLst/>
            </a:prstGeom>
            <a:solidFill>
              <a:srgbClr val="70AD47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dirty="0"/>
                <a:t>      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C52B4A5-B83C-2855-82FE-C4BE0CB8DE10}"/>
                </a:ext>
              </a:extLst>
            </p:cNvPr>
            <p:cNvSpPr txBox="1"/>
            <p:nvPr/>
          </p:nvSpPr>
          <p:spPr>
            <a:xfrm>
              <a:off x="597204" y="49010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6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524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FDD767C-02D5-4B81-BD60-ECDA26E6B8C9}"/>
              </a:ext>
            </a:extLst>
          </p:cNvPr>
          <p:cNvSpPr txBox="1"/>
          <p:nvPr/>
        </p:nvSpPr>
        <p:spPr>
          <a:xfrm>
            <a:off x="892937" y="420608"/>
            <a:ext cx="5055099" cy="61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System Block Diagram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D9A5408-06D3-5705-6C5A-1DB16CFED915}"/>
              </a:ext>
            </a:extLst>
          </p:cNvPr>
          <p:cNvSpPr/>
          <p:nvPr/>
        </p:nvSpPr>
        <p:spPr>
          <a:xfrm flipV="1">
            <a:off x="678801" y="566022"/>
            <a:ext cx="214137" cy="242571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2E03CE6-B984-A2D2-6C66-C7EB671DC6ED}"/>
              </a:ext>
            </a:extLst>
          </p:cNvPr>
          <p:cNvSpPr/>
          <p:nvPr/>
        </p:nvSpPr>
        <p:spPr>
          <a:xfrm>
            <a:off x="9629413" y="2346916"/>
            <a:ext cx="1285875" cy="1285875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BLDC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62BC73-5011-B466-C033-9A21E93A3034}"/>
              </a:ext>
            </a:extLst>
          </p:cNvPr>
          <p:cNvSpPr/>
          <p:nvPr/>
        </p:nvSpPr>
        <p:spPr>
          <a:xfrm>
            <a:off x="7735691" y="1927616"/>
            <a:ext cx="1216087" cy="2117426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Inverter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E03975-B9D1-6EFF-69BB-7213D0D2FB06}"/>
              </a:ext>
            </a:extLst>
          </p:cNvPr>
          <p:cNvSpPr/>
          <p:nvPr/>
        </p:nvSpPr>
        <p:spPr>
          <a:xfrm>
            <a:off x="4967604" y="1927619"/>
            <a:ext cx="1474627" cy="2117426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PWM</a:t>
            </a:r>
            <a:br>
              <a:rPr lang="en-US" sz="24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generator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F9BC4B-4642-A07A-88EA-793CC2684211}"/>
              </a:ext>
            </a:extLst>
          </p:cNvPr>
          <p:cNvSpPr/>
          <p:nvPr/>
        </p:nvSpPr>
        <p:spPr>
          <a:xfrm>
            <a:off x="2570027" y="2584799"/>
            <a:ext cx="1474627" cy="797767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PI</a:t>
            </a:r>
            <a:br>
              <a:rPr lang="en-US" sz="24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controller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795461B-6F6C-2E2B-8F4D-7C38C2E629FA}"/>
              </a:ext>
            </a:extLst>
          </p:cNvPr>
          <p:cNvSpPr/>
          <p:nvPr/>
        </p:nvSpPr>
        <p:spPr>
          <a:xfrm>
            <a:off x="1453904" y="2790949"/>
            <a:ext cx="386346" cy="386346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531CB3D-4E94-97B5-2F9C-922142F323FD}"/>
              </a:ext>
            </a:extLst>
          </p:cNvPr>
          <p:cNvSpPr/>
          <p:nvPr/>
        </p:nvSpPr>
        <p:spPr>
          <a:xfrm>
            <a:off x="9993337" y="4943060"/>
            <a:ext cx="150591" cy="150591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DB6927-E877-887E-482C-982BD0D2B30D}"/>
              </a:ext>
            </a:extLst>
          </p:cNvPr>
          <p:cNvSpPr/>
          <p:nvPr/>
        </p:nvSpPr>
        <p:spPr>
          <a:xfrm>
            <a:off x="10205638" y="4943060"/>
            <a:ext cx="150591" cy="150591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E69C0D2-B054-75F3-78E2-D30564701D4E}"/>
              </a:ext>
            </a:extLst>
          </p:cNvPr>
          <p:cNvSpPr/>
          <p:nvPr/>
        </p:nvSpPr>
        <p:spPr>
          <a:xfrm>
            <a:off x="10425559" y="4943060"/>
            <a:ext cx="150591" cy="150591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31F044-36E5-1146-68C4-D86C66550036}"/>
              </a:ext>
            </a:extLst>
          </p:cNvPr>
          <p:cNvSpPr/>
          <p:nvPr/>
        </p:nvSpPr>
        <p:spPr>
          <a:xfrm>
            <a:off x="2427979" y="5522176"/>
            <a:ext cx="1577654" cy="797767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Speed</a:t>
            </a:r>
            <a:br>
              <a:rPr lang="en-US" sz="24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calculation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50AE32-1C9E-B98A-9D48-F241FB7DB21E}"/>
              </a:ext>
            </a:extLst>
          </p:cNvPr>
          <p:cNvCxnSpPr>
            <a:cxnSpLocks/>
          </p:cNvCxnSpPr>
          <p:nvPr/>
        </p:nvCxnSpPr>
        <p:spPr>
          <a:xfrm>
            <a:off x="8271038" y="863179"/>
            <a:ext cx="0" cy="588175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5C65C07-D81A-C0F1-DE47-ADBB584D1862}"/>
              </a:ext>
            </a:extLst>
          </p:cNvPr>
          <p:cNvCxnSpPr>
            <a:cxnSpLocks/>
          </p:cNvCxnSpPr>
          <p:nvPr/>
        </p:nvCxnSpPr>
        <p:spPr>
          <a:xfrm>
            <a:off x="8367452" y="1035315"/>
            <a:ext cx="0" cy="235267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6EA2D60-CAD2-781E-3996-C9F83CB2ED27}"/>
              </a:ext>
            </a:extLst>
          </p:cNvPr>
          <p:cNvCxnSpPr>
            <a:cxnSpLocks/>
          </p:cNvCxnSpPr>
          <p:nvPr/>
        </p:nvCxnSpPr>
        <p:spPr>
          <a:xfrm flipH="1">
            <a:off x="7953794" y="1153176"/>
            <a:ext cx="317244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A32DE7E-16DC-9C7E-E6E0-681985F2FB0D}"/>
              </a:ext>
            </a:extLst>
          </p:cNvPr>
          <p:cNvCxnSpPr>
            <a:cxnSpLocks/>
          </p:cNvCxnSpPr>
          <p:nvPr/>
        </p:nvCxnSpPr>
        <p:spPr>
          <a:xfrm flipH="1">
            <a:off x="8386113" y="1153176"/>
            <a:ext cx="317244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BE594B-FC53-0B76-904D-629D5FF40394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8951778" y="2535228"/>
            <a:ext cx="865947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C6D9C3D-3688-251F-CC4D-FEDD79E13CAA}"/>
              </a:ext>
            </a:extLst>
          </p:cNvPr>
          <p:cNvCxnSpPr>
            <a:cxnSpLocks/>
            <a:stCxn id="3" idx="3"/>
            <a:endCxn id="2" idx="2"/>
          </p:cNvCxnSpPr>
          <p:nvPr/>
        </p:nvCxnSpPr>
        <p:spPr>
          <a:xfrm>
            <a:off x="8951778" y="2986329"/>
            <a:ext cx="677635" cy="3525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077BA98-0A39-5EBE-1A0C-472EC9C7320C}"/>
              </a:ext>
            </a:extLst>
          </p:cNvPr>
          <p:cNvCxnSpPr>
            <a:cxnSpLocks/>
            <a:endCxn id="2" idx="3"/>
          </p:cNvCxnSpPr>
          <p:nvPr/>
        </p:nvCxnSpPr>
        <p:spPr>
          <a:xfrm>
            <a:off x="8951778" y="3444479"/>
            <a:ext cx="865947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19CB1FF-C828-A69B-906A-5281C3CA2305}"/>
              </a:ext>
            </a:extLst>
          </p:cNvPr>
          <p:cNvCxnSpPr>
            <a:cxnSpLocks/>
          </p:cNvCxnSpPr>
          <p:nvPr/>
        </p:nvCxnSpPr>
        <p:spPr>
          <a:xfrm flipV="1">
            <a:off x="10064531" y="3591560"/>
            <a:ext cx="4101" cy="135150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6464103-2FD6-84D4-42DF-4A0565B4C4BA}"/>
              </a:ext>
            </a:extLst>
          </p:cNvPr>
          <p:cNvCxnSpPr>
            <a:cxnSpLocks/>
            <a:stCxn id="12" idx="0"/>
            <a:endCxn id="2" idx="4"/>
          </p:cNvCxnSpPr>
          <p:nvPr/>
        </p:nvCxnSpPr>
        <p:spPr>
          <a:xfrm flipH="1" flipV="1">
            <a:off x="10272351" y="3632791"/>
            <a:ext cx="8583" cy="1310269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68BA61D-64BA-2B43-2844-4D14EDCE9729}"/>
              </a:ext>
            </a:extLst>
          </p:cNvPr>
          <p:cNvCxnSpPr>
            <a:cxnSpLocks/>
          </p:cNvCxnSpPr>
          <p:nvPr/>
        </p:nvCxnSpPr>
        <p:spPr>
          <a:xfrm flipV="1">
            <a:off x="10501759" y="3591560"/>
            <a:ext cx="0" cy="135150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563190D-9903-2B02-E8DC-1335ED539065}"/>
              </a:ext>
            </a:extLst>
          </p:cNvPr>
          <p:cNvCxnSpPr>
            <a:cxnSpLocks/>
          </p:cNvCxnSpPr>
          <p:nvPr/>
        </p:nvCxnSpPr>
        <p:spPr>
          <a:xfrm flipV="1">
            <a:off x="10068632" y="5093651"/>
            <a:ext cx="0" cy="63846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9652C38-266B-D3D4-84DA-F338F814A21B}"/>
              </a:ext>
            </a:extLst>
          </p:cNvPr>
          <p:cNvCxnSpPr>
            <a:cxnSpLocks/>
          </p:cNvCxnSpPr>
          <p:nvPr/>
        </p:nvCxnSpPr>
        <p:spPr>
          <a:xfrm flipV="1">
            <a:off x="10279251" y="5085097"/>
            <a:ext cx="4071" cy="833223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D5E5133-B563-E7A7-9612-BFBE4CB4E89C}"/>
              </a:ext>
            </a:extLst>
          </p:cNvPr>
          <p:cNvCxnSpPr>
            <a:cxnSpLocks/>
          </p:cNvCxnSpPr>
          <p:nvPr/>
        </p:nvCxnSpPr>
        <p:spPr>
          <a:xfrm flipV="1">
            <a:off x="10499186" y="5098563"/>
            <a:ext cx="4751" cy="1012358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19218FF-47A0-8EF5-5DF4-1C5169C87E71}"/>
              </a:ext>
            </a:extLst>
          </p:cNvPr>
          <p:cNvCxnSpPr>
            <a:cxnSpLocks/>
            <a:stCxn id="38" idx="1"/>
            <a:endCxn id="14" idx="3"/>
          </p:cNvCxnSpPr>
          <p:nvPr/>
        </p:nvCxnSpPr>
        <p:spPr>
          <a:xfrm flipH="1">
            <a:off x="4005633" y="5918321"/>
            <a:ext cx="907651" cy="273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2E08872-905F-AAC1-69BA-9866C7833508}"/>
              </a:ext>
            </a:extLst>
          </p:cNvPr>
          <p:cNvCxnSpPr>
            <a:cxnSpLocks/>
            <a:endCxn id="9" idx="4"/>
          </p:cNvCxnSpPr>
          <p:nvPr/>
        </p:nvCxnSpPr>
        <p:spPr>
          <a:xfrm flipV="1">
            <a:off x="1647077" y="3177295"/>
            <a:ext cx="0" cy="2741025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C6EC299-BA45-7741-C60A-F4729962DEA7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790213" y="2984122"/>
            <a:ext cx="663691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0C1608C-1E4F-3A0D-BDB0-806FF8BA770B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>
          <a:xfrm flipV="1">
            <a:off x="1840250" y="2983683"/>
            <a:ext cx="729777" cy="43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05D19C2-FC15-0F2D-C262-254D969A7019}"/>
              </a:ext>
            </a:extLst>
          </p:cNvPr>
          <p:cNvSpPr txBox="1"/>
          <p:nvPr/>
        </p:nvSpPr>
        <p:spPr>
          <a:xfrm>
            <a:off x="10647289" y="4695189"/>
            <a:ext cx="905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Hall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Sensors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8144101-0CC7-6343-CA74-C3CBD5F04428}"/>
              </a:ext>
            </a:extLst>
          </p:cNvPr>
          <p:cNvSpPr/>
          <p:nvPr/>
        </p:nvSpPr>
        <p:spPr>
          <a:xfrm>
            <a:off x="4913284" y="5519437"/>
            <a:ext cx="1577654" cy="797767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Hall sensor</a:t>
            </a:r>
            <a:br>
              <a:rPr lang="en-US" sz="24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decoder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A5FDD54-3F6F-688F-3CF8-9FED87F4723C}"/>
              </a:ext>
            </a:extLst>
          </p:cNvPr>
          <p:cNvCxnSpPr>
            <a:cxnSpLocks/>
          </p:cNvCxnSpPr>
          <p:nvPr/>
        </p:nvCxnSpPr>
        <p:spPr>
          <a:xfrm flipH="1">
            <a:off x="6490938" y="5732118"/>
            <a:ext cx="356742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8664821-0402-F5EC-76B9-8135B30D30D3}"/>
              </a:ext>
            </a:extLst>
          </p:cNvPr>
          <p:cNvCxnSpPr>
            <a:cxnSpLocks/>
            <a:endCxn id="38" idx="3"/>
          </p:cNvCxnSpPr>
          <p:nvPr/>
        </p:nvCxnSpPr>
        <p:spPr>
          <a:xfrm flipH="1">
            <a:off x="6490938" y="5918321"/>
            <a:ext cx="378831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A299EBB-177D-476E-2A0F-EE86B2B0160A}"/>
              </a:ext>
            </a:extLst>
          </p:cNvPr>
          <p:cNvCxnSpPr>
            <a:cxnSpLocks/>
          </p:cNvCxnSpPr>
          <p:nvPr/>
        </p:nvCxnSpPr>
        <p:spPr>
          <a:xfrm flipH="1">
            <a:off x="6490938" y="6096904"/>
            <a:ext cx="4008248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7956DB1-D391-E598-D04F-9BE630AD541B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1647077" y="5921060"/>
            <a:ext cx="780902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FC571E8-AE16-B33E-42FD-7009641E7208}"/>
              </a:ext>
            </a:extLst>
          </p:cNvPr>
          <p:cNvCxnSpPr>
            <a:cxnSpLocks/>
            <a:stCxn id="38" idx="0"/>
            <a:endCxn id="7" idx="2"/>
          </p:cNvCxnSpPr>
          <p:nvPr/>
        </p:nvCxnSpPr>
        <p:spPr>
          <a:xfrm flipV="1">
            <a:off x="5702111" y="4045045"/>
            <a:ext cx="2807" cy="147439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386F915A-F844-9561-25E8-EA5EC0A8AEAF}"/>
              </a:ext>
            </a:extLst>
          </p:cNvPr>
          <p:cNvSpPr txBox="1"/>
          <p:nvPr/>
        </p:nvSpPr>
        <p:spPr>
          <a:xfrm>
            <a:off x="909582" y="4644742"/>
            <a:ext cx="647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Actual</a:t>
            </a:r>
            <a:br>
              <a:rPr lang="en-US" sz="1400" dirty="0"/>
            </a:br>
            <a:r>
              <a:rPr lang="en-US" sz="1400" dirty="0"/>
              <a:t>Speed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C0601D9-D7FF-38FC-DBA4-906E205D69F8}"/>
              </a:ext>
            </a:extLst>
          </p:cNvPr>
          <p:cNvSpPr txBox="1"/>
          <p:nvPr/>
        </p:nvSpPr>
        <p:spPr>
          <a:xfrm>
            <a:off x="639463" y="2364316"/>
            <a:ext cx="916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Reference</a:t>
            </a:r>
            <a:br>
              <a:rPr lang="en-US" sz="1400" dirty="0"/>
            </a:br>
            <a:r>
              <a:rPr lang="en-US" sz="1400" dirty="0"/>
              <a:t>Speed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9D83159-E513-2463-05FA-ACDAE424C416}"/>
              </a:ext>
            </a:extLst>
          </p:cNvPr>
          <p:cNvSpPr txBox="1"/>
          <p:nvPr/>
        </p:nvSpPr>
        <p:spPr>
          <a:xfrm>
            <a:off x="1875905" y="2579759"/>
            <a:ext cx="552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Error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86E7A55-D10B-9AB7-DB43-A7F88F14D8BF}"/>
              </a:ext>
            </a:extLst>
          </p:cNvPr>
          <p:cNvSpPr txBox="1"/>
          <p:nvPr/>
        </p:nvSpPr>
        <p:spPr>
          <a:xfrm>
            <a:off x="4223073" y="2364316"/>
            <a:ext cx="567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Duty</a:t>
            </a:r>
            <a:br>
              <a:rPr lang="en-US" sz="1400" dirty="0"/>
            </a:br>
            <a:r>
              <a:rPr lang="en-US" sz="1400" dirty="0"/>
              <a:t>Cycle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D3B25A0-32AE-8448-D29B-A55A2D8BCAC2}"/>
              </a:ext>
            </a:extLst>
          </p:cNvPr>
          <p:cNvCxnSpPr>
            <a:cxnSpLocks/>
          </p:cNvCxnSpPr>
          <p:nvPr/>
        </p:nvCxnSpPr>
        <p:spPr>
          <a:xfrm flipV="1">
            <a:off x="7953794" y="1153176"/>
            <a:ext cx="0" cy="77444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ED3C6461-C2FC-5666-F472-F80D7809536F}"/>
              </a:ext>
            </a:extLst>
          </p:cNvPr>
          <p:cNvCxnSpPr>
            <a:cxnSpLocks/>
          </p:cNvCxnSpPr>
          <p:nvPr/>
        </p:nvCxnSpPr>
        <p:spPr>
          <a:xfrm flipV="1">
            <a:off x="8706471" y="1153176"/>
            <a:ext cx="0" cy="77444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Picture 132">
            <a:extLst>
              <a:ext uri="{FF2B5EF4-FFF2-40B4-BE49-F238E27FC236}">
                <a16:creationId xmlns:a16="http://schemas.microsoft.com/office/drawing/2014/main" id="{A399A5CE-3D96-4975-712C-44EFADB86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416" y="1889731"/>
            <a:ext cx="171472" cy="157540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B6CC444E-4B77-37D7-95A4-6A5CFCB0533C}"/>
              </a:ext>
            </a:extLst>
          </p:cNvPr>
          <p:cNvSpPr txBox="1"/>
          <p:nvPr/>
        </p:nvSpPr>
        <p:spPr>
          <a:xfrm>
            <a:off x="6826081" y="1837696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PWM</a:t>
            </a:r>
            <a:endParaRPr lang="en-US" sz="1400" dirty="0"/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7A234E9B-200A-0429-71FF-A8BCED8DE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416" y="2560488"/>
            <a:ext cx="171472" cy="157540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B6E730FF-3D39-9214-F0AD-468890106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416" y="3315340"/>
            <a:ext cx="171472" cy="157540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B6970F9F-5EEB-5E57-3783-5AEECC364016}"/>
              </a:ext>
            </a:extLst>
          </p:cNvPr>
          <p:cNvSpPr txBox="1"/>
          <p:nvPr/>
        </p:nvSpPr>
        <p:spPr>
          <a:xfrm>
            <a:off x="6828971" y="2513456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PWM</a:t>
            </a:r>
            <a:endParaRPr lang="en-US" sz="14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CBC30393-A645-EAD0-2572-2DEE2FF59C0D}"/>
              </a:ext>
            </a:extLst>
          </p:cNvPr>
          <p:cNvSpPr txBox="1"/>
          <p:nvPr/>
        </p:nvSpPr>
        <p:spPr>
          <a:xfrm>
            <a:off x="6830941" y="3270423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PWM</a:t>
            </a:r>
            <a:endParaRPr lang="en-US" sz="1400" dirty="0"/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619BE69F-663C-F776-02CB-B34E89813D74}"/>
              </a:ext>
            </a:extLst>
          </p:cNvPr>
          <p:cNvCxnSpPr>
            <a:cxnSpLocks/>
          </p:cNvCxnSpPr>
          <p:nvPr/>
        </p:nvCxnSpPr>
        <p:spPr>
          <a:xfrm flipH="1">
            <a:off x="7953795" y="1153176"/>
            <a:ext cx="317244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D7ADB7EC-5D79-1DAD-4294-743D31997837}"/>
              </a:ext>
            </a:extLst>
          </p:cNvPr>
          <p:cNvCxnSpPr>
            <a:cxnSpLocks/>
          </p:cNvCxnSpPr>
          <p:nvPr/>
        </p:nvCxnSpPr>
        <p:spPr>
          <a:xfrm flipH="1">
            <a:off x="8386114" y="1153176"/>
            <a:ext cx="317244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2C0EDB1-9670-A516-D6A3-A89BCC3FD62F}"/>
              </a:ext>
            </a:extLst>
          </p:cNvPr>
          <p:cNvCxnSpPr>
            <a:cxnSpLocks/>
          </p:cNvCxnSpPr>
          <p:nvPr/>
        </p:nvCxnSpPr>
        <p:spPr>
          <a:xfrm flipV="1">
            <a:off x="7953795" y="1153176"/>
            <a:ext cx="0" cy="77444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30D71836-4729-BB5C-0313-FAAF0BB60C73}"/>
              </a:ext>
            </a:extLst>
          </p:cNvPr>
          <p:cNvCxnSpPr>
            <a:cxnSpLocks/>
          </p:cNvCxnSpPr>
          <p:nvPr/>
        </p:nvCxnSpPr>
        <p:spPr>
          <a:xfrm flipV="1">
            <a:off x="8706472" y="1153176"/>
            <a:ext cx="0" cy="77444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E00FEDF-ABB5-3E92-3762-553D2BA78DD0}"/>
              </a:ext>
            </a:extLst>
          </p:cNvPr>
          <p:cNvCxnSpPr>
            <a:cxnSpLocks/>
          </p:cNvCxnSpPr>
          <p:nvPr/>
        </p:nvCxnSpPr>
        <p:spPr>
          <a:xfrm flipH="1">
            <a:off x="7953796" y="1153176"/>
            <a:ext cx="317244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627966FC-EA90-0634-AA83-EAFB967E3608}"/>
              </a:ext>
            </a:extLst>
          </p:cNvPr>
          <p:cNvCxnSpPr>
            <a:cxnSpLocks/>
          </p:cNvCxnSpPr>
          <p:nvPr/>
        </p:nvCxnSpPr>
        <p:spPr>
          <a:xfrm flipH="1">
            <a:off x="8386115" y="1153176"/>
            <a:ext cx="317244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19B1FEC8-F21B-A095-449E-32A4415AB281}"/>
              </a:ext>
            </a:extLst>
          </p:cNvPr>
          <p:cNvCxnSpPr>
            <a:cxnSpLocks/>
          </p:cNvCxnSpPr>
          <p:nvPr/>
        </p:nvCxnSpPr>
        <p:spPr>
          <a:xfrm>
            <a:off x="4044652" y="3002507"/>
            <a:ext cx="922950" cy="264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11C42DDF-F26E-195A-95A9-7C9F4F0C2736}"/>
              </a:ext>
            </a:extLst>
          </p:cNvPr>
          <p:cNvSpPr txBox="1"/>
          <p:nvPr/>
        </p:nvSpPr>
        <p:spPr>
          <a:xfrm>
            <a:off x="4506129" y="4519224"/>
            <a:ext cx="1190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Commutation</a:t>
            </a:r>
            <a:br>
              <a:rPr lang="en-US" sz="1400" dirty="0"/>
            </a:br>
            <a:r>
              <a:rPr lang="en-US" sz="1400" dirty="0"/>
              <a:t>Sequence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D7244522-CE0E-24E6-4189-855E262EE6DA}"/>
              </a:ext>
            </a:extLst>
          </p:cNvPr>
          <p:cNvCxnSpPr>
            <a:cxnSpLocks/>
          </p:cNvCxnSpPr>
          <p:nvPr/>
        </p:nvCxnSpPr>
        <p:spPr>
          <a:xfrm flipV="1">
            <a:off x="7953796" y="1153176"/>
            <a:ext cx="0" cy="77444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E03D7888-A3F5-5BC1-4AC5-739B508609DB}"/>
              </a:ext>
            </a:extLst>
          </p:cNvPr>
          <p:cNvCxnSpPr>
            <a:cxnSpLocks/>
          </p:cNvCxnSpPr>
          <p:nvPr/>
        </p:nvCxnSpPr>
        <p:spPr>
          <a:xfrm flipV="1">
            <a:off x="8706473" y="1153176"/>
            <a:ext cx="0" cy="77444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7578A76E-AEC1-6494-3365-823EBB9E0405}"/>
              </a:ext>
            </a:extLst>
          </p:cNvPr>
          <p:cNvCxnSpPr>
            <a:cxnSpLocks/>
          </p:cNvCxnSpPr>
          <p:nvPr/>
        </p:nvCxnSpPr>
        <p:spPr>
          <a:xfrm>
            <a:off x="6430381" y="2088524"/>
            <a:ext cx="1293460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C8DCE0C8-8BC2-198D-8C6F-5A1EFDA2FA32}"/>
              </a:ext>
            </a:extLst>
          </p:cNvPr>
          <p:cNvCxnSpPr>
            <a:cxnSpLocks/>
          </p:cNvCxnSpPr>
          <p:nvPr/>
        </p:nvCxnSpPr>
        <p:spPr>
          <a:xfrm>
            <a:off x="6447825" y="2412860"/>
            <a:ext cx="1293460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70DA3A58-F196-DC8F-1488-2460CAB5AB1F}"/>
              </a:ext>
            </a:extLst>
          </p:cNvPr>
          <p:cNvCxnSpPr>
            <a:cxnSpLocks/>
          </p:cNvCxnSpPr>
          <p:nvPr/>
        </p:nvCxnSpPr>
        <p:spPr>
          <a:xfrm>
            <a:off x="6448137" y="2766814"/>
            <a:ext cx="1293460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A62E0E7-98B7-8087-9702-F7129700C290}"/>
              </a:ext>
            </a:extLst>
          </p:cNvPr>
          <p:cNvCxnSpPr>
            <a:cxnSpLocks/>
          </p:cNvCxnSpPr>
          <p:nvPr/>
        </p:nvCxnSpPr>
        <p:spPr>
          <a:xfrm>
            <a:off x="6442231" y="3134558"/>
            <a:ext cx="1293460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EE786C90-D396-41E2-37EC-3018B63D28C8}"/>
              </a:ext>
            </a:extLst>
          </p:cNvPr>
          <p:cNvCxnSpPr>
            <a:cxnSpLocks/>
          </p:cNvCxnSpPr>
          <p:nvPr/>
        </p:nvCxnSpPr>
        <p:spPr>
          <a:xfrm>
            <a:off x="6442231" y="3506296"/>
            <a:ext cx="1293460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3822409C-EC28-D9D1-EB5E-E55ADD8A9EDB}"/>
              </a:ext>
            </a:extLst>
          </p:cNvPr>
          <p:cNvCxnSpPr>
            <a:cxnSpLocks/>
          </p:cNvCxnSpPr>
          <p:nvPr/>
        </p:nvCxnSpPr>
        <p:spPr>
          <a:xfrm>
            <a:off x="6442231" y="3855708"/>
            <a:ext cx="1293460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2779D1DB-1769-F5E9-1846-6947EDF9AD22}"/>
              </a:ext>
            </a:extLst>
          </p:cNvPr>
          <p:cNvSpPr txBox="1"/>
          <p:nvPr/>
        </p:nvSpPr>
        <p:spPr>
          <a:xfrm>
            <a:off x="7516104" y="593389"/>
            <a:ext cx="680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DC</a:t>
            </a:r>
            <a:br>
              <a:rPr lang="en-US" sz="1400" dirty="0"/>
            </a:br>
            <a:r>
              <a:rPr lang="en-US" sz="1400" dirty="0"/>
              <a:t>Source</a:t>
            </a:r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1268481E-CC2A-E6AB-9B78-C2C1CA693C36}"/>
              </a:ext>
            </a:extLst>
          </p:cNvPr>
          <p:cNvSpPr/>
          <p:nvPr/>
        </p:nvSpPr>
        <p:spPr>
          <a:xfrm>
            <a:off x="33020" y="32459"/>
            <a:ext cx="12120880" cy="679308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7DFB05-50D3-B51D-D667-B6FA18D842F6}"/>
              </a:ext>
            </a:extLst>
          </p:cNvPr>
          <p:cNvSpPr txBox="1"/>
          <p:nvPr/>
        </p:nvSpPr>
        <p:spPr>
          <a:xfrm>
            <a:off x="1353940" y="302505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243919545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91" grpId="0"/>
      <p:bldP spid="38" grpId="0" animBg="1"/>
      <p:bldP spid="93" grpId="0"/>
      <p:bldP spid="94" grpId="0"/>
      <p:bldP spid="95" grpId="0"/>
      <p:bldP spid="96" grpId="0"/>
      <p:bldP spid="134" grpId="0"/>
      <p:bldP spid="140" grpId="0"/>
      <p:bldP spid="141" grpId="0"/>
      <p:bldP spid="157" grpId="0"/>
      <p:bldP spid="16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FDD767C-02D5-4B81-BD60-ECDA26E6B8C9}"/>
              </a:ext>
            </a:extLst>
          </p:cNvPr>
          <p:cNvSpPr txBox="1"/>
          <p:nvPr/>
        </p:nvSpPr>
        <p:spPr>
          <a:xfrm>
            <a:off x="892938" y="420608"/>
            <a:ext cx="1974550" cy="61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Braking 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D9A5408-06D3-5705-6C5A-1DB16CFED915}"/>
              </a:ext>
            </a:extLst>
          </p:cNvPr>
          <p:cNvSpPr/>
          <p:nvPr/>
        </p:nvSpPr>
        <p:spPr>
          <a:xfrm flipV="1">
            <a:off x="678801" y="566022"/>
            <a:ext cx="214137" cy="242571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9F1E92-E479-12AE-7C71-B804EC9DE6E2}"/>
              </a:ext>
            </a:extLst>
          </p:cNvPr>
          <p:cNvSpPr/>
          <p:nvPr/>
        </p:nvSpPr>
        <p:spPr>
          <a:xfrm>
            <a:off x="33020" y="32459"/>
            <a:ext cx="12120880" cy="679308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984EDA-FA46-C524-E6AE-4DF61A63FEC6}"/>
              </a:ext>
            </a:extLst>
          </p:cNvPr>
          <p:cNvSpPr txBox="1"/>
          <p:nvPr/>
        </p:nvSpPr>
        <p:spPr>
          <a:xfrm>
            <a:off x="903627" y="1333419"/>
            <a:ext cx="10278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Braking is nothing but stopping the machine at a desired position</a:t>
            </a:r>
          </a:p>
        </p:txBody>
      </p:sp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441CE991-697E-F544-FD51-96FFF7EEFDF5}"/>
              </a:ext>
            </a:extLst>
          </p:cNvPr>
          <p:cNvSpPr/>
          <p:nvPr/>
        </p:nvSpPr>
        <p:spPr>
          <a:xfrm>
            <a:off x="4413551" y="2056085"/>
            <a:ext cx="3692769" cy="830852"/>
          </a:xfrm>
          <a:prstGeom prst="round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9478FE-7CD1-12B4-3FA9-F2B3DCC72F3B}"/>
              </a:ext>
            </a:extLst>
          </p:cNvPr>
          <p:cNvSpPr txBox="1"/>
          <p:nvPr/>
        </p:nvSpPr>
        <p:spPr>
          <a:xfrm>
            <a:off x="4413551" y="2156571"/>
            <a:ext cx="39874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Braking systems types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AF5CE6-09E3-8033-CBBD-832BF00BCE1D}"/>
              </a:ext>
            </a:extLst>
          </p:cNvPr>
          <p:cNvCxnSpPr>
            <a:stCxn id="7" idx="2"/>
          </p:cNvCxnSpPr>
          <p:nvPr/>
        </p:nvCxnSpPr>
        <p:spPr>
          <a:xfrm flipH="1">
            <a:off x="6259935" y="2886937"/>
            <a:ext cx="1" cy="571371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15A91C0-9F2F-21D2-B058-278926DF513E}"/>
              </a:ext>
            </a:extLst>
          </p:cNvPr>
          <p:cNvCxnSpPr/>
          <p:nvPr/>
        </p:nvCxnSpPr>
        <p:spPr>
          <a:xfrm>
            <a:off x="2716636" y="3454284"/>
            <a:ext cx="3543299" cy="293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F110D1A-A3F9-7265-3499-6D90C802A0F6}"/>
              </a:ext>
            </a:extLst>
          </p:cNvPr>
          <p:cNvCxnSpPr/>
          <p:nvPr/>
        </p:nvCxnSpPr>
        <p:spPr>
          <a:xfrm>
            <a:off x="6259935" y="3455378"/>
            <a:ext cx="3543299" cy="293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6C5D35-5DD9-3DCF-235A-73414EC0CAB3}"/>
              </a:ext>
            </a:extLst>
          </p:cNvPr>
          <p:cNvCxnSpPr/>
          <p:nvPr/>
        </p:nvCxnSpPr>
        <p:spPr>
          <a:xfrm>
            <a:off x="2716636" y="3424897"/>
            <a:ext cx="0" cy="671145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148D0C9-55F5-E852-A9F8-FE645486BE9B}"/>
              </a:ext>
            </a:extLst>
          </p:cNvPr>
          <p:cNvCxnSpPr/>
          <p:nvPr/>
        </p:nvCxnSpPr>
        <p:spPr>
          <a:xfrm>
            <a:off x="9774513" y="3454284"/>
            <a:ext cx="0" cy="671145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4A74C57-94FA-CCD4-86F3-C80D0916A973}"/>
              </a:ext>
            </a:extLst>
          </p:cNvPr>
          <p:cNvSpPr txBox="1"/>
          <p:nvPr/>
        </p:nvSpPr>
        <p:spPr>
          <a:xfrm>
            <a:off x="1863781" y="4126522"/>
            <a:ext cx="23211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Electric braking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9F2A65-AB05-FFFC-E943-3552F2FF2E3C}"/>
              </a:ext>
            </a:extLst>
          </p:cNvPr>
          <p:cNvSpPr txBox="1"/>
          <p:nvPr/>
        </p:nvSpPr>
        <p:spPr>
          <a:xfrm>
            <a:off x="8636788" y="4126522"/>
            <a:ext cx="28809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Mechanical braking </a:t>
            </a:r>
          </a:p>
        </p:txBody>
      </p:sp>
      <p:pic>
        <p:nvPicPr>
          <p:cNvPr id="17" name="Picture 2" descr="How the braking system works – 3BLOOM Quality Motorcycle and Automobile  Parts">
            <a:extLst>
              <a:ext uri="{FF2B5EF4-FFF2-40B4-BE49-F238E27FC236}">
                <a16:creationId xmlns:a16="http://schemas.microsoft.com/office/drawing/2014/main" id="{F99E0C95-6608-EA5B-8015-E5DA824E9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065" y="4694963"/>
            <a:ext cx="2364394" cy="13510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45A2E4E-FC40-B7D6-B0BB-03F3BCEB7C41}"/>
              </a:ext>
            </a:extLst>
          </p:cNvPr>
          <p:cNvCxnSpPr/>
          <p:nvPr/>
        </p:nvCxnSpPr>
        <p:spPr>
          <a:xfrm>
            <a:off x="1103637" y="4849857"/>
            <a:ext cx="0" cy="587614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24E02BA-E9CE-06D7-475B-6604549739AE}"/>
              </a:ext>
            </a:extLst>
          </p:cNvPr>
          <p:cNvCxnSpPr/>
          <p:nvPr/>
        </p:nvCxnSpPr>
        <p:spPr>
          <a:xfrm flipH="1">
            <a:off x="2716637" y="4585126"/>
            <a:ext cx="1" cy="285686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D7F141-5556-A0A7-A482-5EA80AE81E50}"/>
              </a:ext>
            </a:extLst>
          </p:cNvPr>
          <p:cNvCxnSpPr/>
          <p:nvPr/>
        </p:nvCxnSpPr>
        <p:spPr>
          <a:xfrm>
            <a:off x="1076967" y="4870812"/>
            <a:ext cx="1639669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3ED02EC-C1BB-5491-AABC-FED73240F5DE}"/>
              </a:ext>
            </a:extLst>
          </p:cNvPr>
          <p:cNvCxnSpPr/>
          <p:nvPr/>
        </p:nvCxnSpPr>
        <p:spPr>
          <a:xfrm>
            <a:off x="2716819" y="4870812"/>
            <a:ext cx="1879026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9130EDD-0F8E-FDC6-F98C-02D577A8B82C}"/>
              </a:ext>
            </a:extLst>
          </p:cNvPr>
          <p:cNvCxnSpPr/>
          <p:nvPr/>
        </p:nvCxnSpPr>
        <p:spPr>
          <a:xfrm>
            <a:off x="4564730" y="4870812"/>
            <a:ext cx="0" cy="587614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F1D5472-F8D2-F36C-6421-3CB0410842B0}"/>
              </a:ext>
            </a:extLst>
          </p:cNvPr>
          <p:cNvSpPr txBox="1"/>
          <p:nvPr/>
        </p:nvSpPr>
        <p:spPr>
          <a:xfrm>
            <a:off x="729096" y="5458426"/>
            <a:ext cx="135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Dynamic</a:t>
            </a:r>
            <a:r>
              <a:rPr lang="en-US" dirty="0"/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F27A68-5212-943F-6F2D-466412ABA45D}"/>
              </a:ext>
            </a:extLst>
          </p:cNvPr>
          <p:cNvSpPr txBox="1"/>
          <p:nvPr/>
        </p:nvSpPr>
        <p:spPr>
          <a:xfrm>
            <a:off x="3919927" y="5458426"/>
            <a:ext cx="1465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Regenerative </a:t>
            </a:r>
            <a:r>
              <a:rPr lang="en-US" dirty="0"/>
              <a:t>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3CF23B9-C59E-19AE-E079-89A75FFBE3EE}"/>
              </a:ext>
            </a:extLst>
          </p:cNvPr>
          <p:cNvCxnSpPr/>
          <p:nvPr/>
        </p:nvCxnSpPr>
        <p:spPr>
          <a:xfrm>
            <a:off x="2716636" y="4870812"/>
            <a:ext cx="0" cy="587614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1F6BFDD-D13C-33DA-F801-BEC5DAAC1718}"/>
              </a:ext>
            </a:extLst>
          </p:cNvPr>
          <p:cNvSpPr txBox="1"/>
          <p:nvPr/>
        </p:nvSpPr>
        <p:spPr>
          <a:xfrm>
            <a:off x="2201807" y="5469134"/>
            <a:ext cx="1465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Plugging  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0301762"/>
      </p:ext>
    </p:extLst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89F1E92-E479-12AE-7C71-B804EC9DE6E2}"/>
              </a:ext>
            </a:extLst>
          </p:cNvPr>
          <p:cNvSpPr/>
          <p:nvPr/>
        </p:nvSpPr>
        <p:spPr>
          <a:xfrm>
            <a:off x="33020" y="32459"/>
            <a:ext cx="12120880" cy="679308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E57390-9ACE-8AB7-716E-ECC13A7AC464}"/>
              </a:ext>
            </a:extLst>
          </p:cNvPr>
          <p:cNvSpPr txBox="1"/>
          <p:nvPr/>
        </p:nvSpPr>
        <p:spPr>
          <a:xfrm>
            <a:off x="892936" y="420608"/>
            <a:ext cx="5203063" cy="585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Dynamic braking methods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D58F32-0B11-2508-3528-FCC59842C228}"/>
              </a:ext>
            </a:extLst>
          </p:cNvPr>
          <p:cNvSpPr txBox="1"/>
          <p:nvPr/>
        </p:nvSpPr>
        <p:spPr>
          <a:xfrm>
            <a:off x="465498" y="1539885"/>
            <a:ext cx="5073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Single switch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9F2C15-78B6-7439-1891-625BE0A701CC}"/>
              </a:ext>
            </a:extLst>
          </p:cNvPr>
          <p:cNvSpPr txBox="1"/>
          <p:nvPr/>
        </p:nvSpPr>
        <p:spPr>
          <a:xfrm>
            <a:off x="764931" y="2136532"/>
            <a:ext cx="49489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Lower switches S2, S4, S6 is operated in pulse width modulation (PWM) switching mode at each commutation state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308AD2-76D8-101C-8C65-56997A427505}"/>
              </a:ext>
            </a:extLst>
          </p:cNvPr>
          <p:cNvSpPr txBox="1"/>
          <p:nvPr/>
        </p:nvSpPr>
        <p:spPr>
          <a:xfrm>
            <a:off x="465499" y="4151200"/>
            <a:ext cx="5073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Two switch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EFDFD4-0909-F616-EE4B-34B65AFE783A}"/>
              </a:ext>
            </a:extLst>
          </p:cNvPr>
          <p:cNvSpPr txBox="1"/>
          <p:nvPr/>
        </p:nvSpPr>
        <p:spPr>
          <a:xfrm>
            <a:off x="615215" y="4747847"/>
            <a:ext cx="49489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two switches out of switches S1-S6 are operated in PWM switching mode at each commutation state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2BAFB8-9C23-0DB6-E6A7-CE3B940A388F}"/>
              </a:ext>
            </a:extLst>
          </p:cNvPr>
          <p:cNvSpPr txBox="1"/>
          <p:nvPr/>
        </p:nvSpPr>
        <p:spPr>
          <a:xfrm>
            <a:off x="6654205" y="1643125"/>
            <a:ext cx="5073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Three switch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BAF158-092D-EC29-5808-5C3A103CDE8B}"/>
              </a:ext>
            </a:extLst>
          </p:cNvPr>
          <p:cNvSpPr txBox="1"/>
          <p:nvPr/>
        </p:nvSpPr>
        <p:spPr>
          <a:xfrm>
            <a:off x="6778869" y="2239772"/>
            <a:ext cx="49489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three switches S2, S4, S6 are operated in PWM switching mode at the same time in each commutation state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673FBC-7C73-CF26-7272-F120219BAE95}"/>
              </a:ext>
            </a:extLst>
          </p:cNvPr>
          <p:cNvSpPr txBox="1"/>
          <p:nvPr/>
        </p:nvSpPr>
        <p:spPr>
          <a:xfrm>
            <a:off x="6654206" y="4151200"/>
            <a:ext cx="5073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Plugging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C5C145-EEF6-CB77-2D88-09F1CA46C6CF}"/>
              </a:ext>
            </a:extLst>
          </p:cNvPr>
          <p:cNvSpPr txBox="1"/>
          <p:nvPr/>
        </p:nvSpPr>
        <p:spPr>
          <a:xfrm>
            <a:off x="6778869" y="4747847"/>
            <a:ext cx="49489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three switches S2, S4, S6 are operated in PWM switching mode at the same time in each commutation state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31A30F3-5AB2-655D-C19B-2E873DD632CC}"/>
              </a:ext>
            </a:extLst>
          </p:cNvPr>
          <p:cNvGrpSpPr/>
          <p:nvPr/>
        </p:nvGrpSpPr>
        <p:grpSpPr>
          <a:xfrm>
            <a:off x="33021" y="490103"/>
            <a:ext cx="904341" cy="461665"/>
            <a:chOff x="33021" y="490103"/>
            <a:chExt cx="904341" cy="46166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C406849-E347-E0AC-D145-B5088E250D10}"/>
                </a:ext>
              </a:extLst>
            </p:cNvPr>
            <p:cNvSpPr/>
            <p:nvPr/>
          </p:nvSpPr>
          <p:spPr>
            <a:xfrm rot="10800000" flipV="1">
              <a:off x="33021" y="628650"/>
              <a:ext cx="859918" cy="175260"/>
            </a:xfrm>
            <a:prstGeom prst="rect">
              <a:avLst/>
            </a:prstGeom>
            <a:solidFill>
              <a:srgbClr val="70AD47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dirty="0"/>
                <a:t>      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DF100E6-CF4A-2244-DAD5-FCEC8A5C2B38}"/>
                </a:ext>
              </a:extLst>
            </p:cNvPr>
            <p:cNvSpPr txBox="1"/>
            <p:nvPr/>
          </p:nvSpPr>
          <p:spPr>
            <a:xfrm>
              <a:off x="597204" y="49010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1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2204024"/>
      </p:ext>
    </p:extLst>
  </p:cSld>
  <p:clrMapOvr>
    <a:masterClrMapping/>
  </p:clrMapOvr>
  <p:transition spd="slow"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89F1E92-E479-12AE-7C71-B804EC9DE6E2}"/>
              </a:ext>
            </a:extLst>
          </p:cNvPr>
          <p:cNvSpPr/>
          <p:nvPr/>
        </p:nvSpPr>
        <p:spPr>
          <a:xfrm>
            <a:off x="33020" y="32459"/>
            <a:ext cx="12120880" cy="679308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E57390-9ACE-8AB7-716E-ECC13A7AC464}"/>
              </a:ext>
            </a:extLst>
          </p:cNvPr>
          <p:cNvSpPr txBox="1"/>
          <p:nvPr/>
        </p:nvSpPr>
        <p:spPr>
          <a:xfrm>
            <a:off x="892936" y="420608"/>
            <a:ext cx="5203063" cy="585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Simulink Model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3EE2C8-4786-EEBB-AA28-9E7A5EB83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98" y="1379958"/>
            <a:ext cx="10808323" cy="507165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02F250C-03B0-E01C-9359-7C8EB1332965}"/>
              </a:ext>
            </a:extLst>
          </p:cNvPr>
          <p:cNvGrpSpPr/>
          <p:nvPr/>
        </p:nvGrpSpPr>
        <p:grpSpPr>
          <a:xfrm>
            <a:off x="33021" y="490103"/>
            <a:ext cx="904341" cy="461665"/>
            <a:chOff x="33021" y="490103"/>
            <a:chExt cx="904341" cy="46166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C406849-E347-E0AC-D145-B5088E250D10}"/>
                </a:ext>
              </a:extLst>
            </p:cNvPr>
            <p:cNvSpPr/>
            <p:nvPr/>
          </p:nvSpPr>
          <p:spPr>
            <a:xfrm rot="10800000" flipV="1">
              <a:off x="33021" y="628650"/>
              <a:ext cx="859918" cy="175260"/>
            </a:xfrm>
            <a:prstGeom prst="rect">
              <a:avLst/>
            </a:prstGeom>
            <a:solidFill>
              <a:srgbClr val="70AD47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dirty="0"/>
                <a:t>      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8B76DD1-F25A-FDE8-8C25-AF5682FF5CD1}"/>
                </a:ext>
              </a:extLst>
            </p:cNvPr>
            <p:cNvSpPr txBox="1"/>
            <p:nvPr/>
          </p:nvSpPr>
          <p:spPr>
            <a:xfrm>
              <a:off x="597204" y="49010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2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7500681"/>
      </p:ext>
    </p:extLst>
  </p:cSld>
  <p:clrMapOvr>
    <a:masterClrMapping/>
  </p:clrMapOvr>
  <p:transition spd="slow">
    <p:cov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89F1E92-E479-12AE-7C71-B804EC9DE6E2}"/>
              </a:ext>
            </a:extLst>
          </p:cNvPr>
          <p:cNvSpPr/>
          <p:nvPr/>
        </p:nvSpPr>
        <p:spPr>
          <a:xfrm>
            <a:off x="33020" y="32459"/>
            <a:ext cx="12120880" cy="679308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8396818-F7F8-2F43-5DDE-3A7AF0708D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507706"/>
              </p:ext>
            </p:extLst>
          </p:nvPr>
        </p:nvGraphicFramePr>
        <p:xfrm>
          <a:off x="946833" y="1547959"/>
          <a:ext cx="4872642" cy="19939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68322">
                  <a:extLst>
                    <a:ext uri="{9D8B030D-6E8A-4147-A177-3AD203B41FA5}">
                      <a16:colId xmlns:a16="http://schemas.microsoft.com/office/drawing/2014/main" val="3176784789"/>
                    </a:ext>
                  </a:extLst>
                </a:gridCol>
                <a:gridCol w="1969880">
                  <a:extLst>
                    <a:ext uri="{9D8B030D-6E8A-4147-A177-3AD203B41FA5}">
                      <a16:colId xmlns:a16="http://schemas.microsoft.com/office/drawing/2014/main" val="1203346666"/>
                    </a:ext>
                  </a:extLst>
                </a:gridCol>
                <a:gridCol w="1734440">
                  <a:extLst>
                    <a:ext uri="{9D8B030D-6E8A-4147-A177-3AD203B41FA5}">
                      <a16:colId xmlns:a16="http://schemas.microsoft.com/office/drawing/2014/main" val="3141387350"/>
                    </a:ext>
                  </a:extLst>
                </a:gridCol>
              </a:tblGrid>
              <a:tr h="5370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Duty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651" marR="5965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Stopping time</a:t>
                      </a:r>
                      <a:endParaRPr lang="en-US" sz="100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(sec)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651" marR="5965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Braking torque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(N.M)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651" marR="59651" marT="0" marB="0"/>
                </a:tc>
                <a:extLst>
                  <a:ext uri="{0D108BD9-81ED-4DB2-BD59-A6C34878D82A}">
                    <a16:rowId xmlns:a16="http://schemas.microsoft.com/office/drawing/2014/main" val="3873538656"/>
                  </a:ext>
                </a:extLst>
              </a:tr>
              <a:tr h="2957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0.1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651" marR="5965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2.382 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651" marR="5965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-1 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651" marR="59651" marT="0" marB="0"/>
                </a:tc>
                <a:extLst>
                  <a:ext uri="{0D108BD9-81ED-4DB2-BD59-A6C34878D82A}">
                    <a16:rowId xmlns:a16="http://schemas.microsoft.com/office/drawing/2014/main" val="3423531673"/>
                  </a:ext>
                </a:extLst>
              </a:tr>
              <a:tr h="2685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0.3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651" marR="5965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2.097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651" marR="5965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-2.2 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651" marR="59651" marT="0" marB="0"/>
                </a:tc>
                <a:extLst>
                  <a:ext uri="{0D108BD9-81ED-4DB2-BD59-A6C34878D82A}">
                    <a16:rowId xmlns:a16="http://schemas.microsoft.com/office/drawing/2014/main" val="867388460"/>
                  </a:ext>
                </a:extLst>
              </a:tr>
              <a:tr h="2957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0.5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651" marR="5965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1.744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651" marR="5965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-4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651" marR="59651" marT="0" marB="0"/>
                </a:tc>
                <a:extLst>
                  <a:ext uri="{0D108BD9-81ED-4DB2-BD59-A6C34878D82A}">
                    <a16:rowId xmlns:a16="http://schemas.microsoft.com/office/drawing/2014/main" val="696155878"/>
                  </a:ext>
                </a:extLst>
              </a:tr>
              <a:tr h="2957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0.7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651" marR="5965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1.214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651" marR="5965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-7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651" marR="59651" marT="0" marB="0"/>
                </a:tc>
                <a:extLst>
                  <a:ext uri="{0D108BD9-81ED-4DB2-BD59-A6C34878D82A}">
                    <a16:rowId xmlns:a16="http://schemas.microsoft.com/office/drawing/2014/main" val="2024573009"/>
                  </a:ext>
                </a:extLst>
              </a:tr>
              <a:tr h="2957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0.9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651" marR="5965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0.625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651" marR="5965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-17.6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651" marR="59651" marT="0" marB="0"/>
                </a:tc>
                <a:extLst>
                  <a:ext uri="{0D108BD9-81ED-4DB2-BD59-A6C34878D82A}">
                    <a16:rowId xmlns:a16="http://schemas.microsoft.com/office/drawing/2014/main" val="73547260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AB23E86-663E-1BF8-A44F-3A549276A041}"/>
              </a:ext>
            </a:extLst>
          </p:cNvPr>
          <p:cNvSpPr txBox="1"/>
          <p:nvPr/>
        </p:nvSpPr>
        <p:spPr>
          <a:xfrm>
            <a:off x="873128" y="1143253"/>
            <a:ext cx="1950188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Single switch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9BE28E-33B5-F4F7-98FC-699E424E6245}"/>
              </a:ext>
            </a:extLst>
          </p:cNvPr>
          <p:cNvSpPr txBox="1"/>
          <p:nvPr/>
        </p:nvSpPr>
        <p:spPr>
          <a:xfrm>
            <a:off x="873128" y="3729412"/>
            <a:ext cx="1950188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Two  switch 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D3EA9E0-EDAF-C721-CD94-F28E0E83CD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947926"/>
              </p:ext>
            </p:extLst>
          </p:nvPr>
        </p:nvGraphicFramePr>
        <p:xfrm>
          <a:off x="946833" y="4134118"/>
          <a:ext cx="4872643" cy="2135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68322">
                  <a:extLst>
                    <a:ext uri="{9D8B030D-6E8A-4147-A177-3AD203B41FA5}">
                      <a16:colId xmlns:a16="http://schemas.microsoft.com/office/drawing/2014/main" val="4147237351"/>
                    </a:ext>
                  </a:extLst>
                </a:gridCol>
                <a:gridCol w="1969880">
                  <a:extLst>
                    <a:ext uri="{9D8B030D-6E8A-4147-A177-3AD203B41FA5}">
                      <a16:colId xmlns:a16="http://schemas.microsoft.com/office/drawing/2014/main" val="3541369299"/>
                    </a:ext>
                  </a:extLst>
                </a:gridCol>
                <a:gridCol w="1734441">
                  <a:extLst>
                    <a:ext uri="{9D8B030D-6E8A-4147-A177-3AD203B41FA5}">
                      <a16:colId xmlns:a16="http://schemas.microsoft.com/office/drawing/2014/main" val="3990639778"/>
                    </a:ext>
                  </a:extLst>
                </a:gridCol>
              </a:tblGrid>
              <a:tr h="4098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Duty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92" marR="615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Stopping time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92" marR="615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Braking torque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92" marR="61592" marT="0" marB="0"/>
                </a:tc>
                <a:extLst>
                  <a:ext uri="{0D108BD9-81ED-4DB2-BD59-A6C34878D82A}">
                    <a16:rowId xmlns:a16="http://schemas.microsoft.com/office/drawing/2014/main" val="3662690796"/>
                  </a:ext>
                </a:extLst>
              </a:tr>
              <a:tr h="3450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92" marR="61592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 dirty="0">
                          <a:effectLst/>
                        </a:rPr>
                        <a:t>2.215 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92" marR="615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-1.2 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92" marR="61592" marT="0" marB="0"/>
                </a:tc>
                <a:extLst>
                  <a:ext uri="{0D108BD9-81ED-4DB2-BD59-A6C34878D82A}">
                    <a16:rowId xmlns:a16="http://schemas.microsoft.com/office/drawing/2014/main" val="4286403886"/>
                  </a:ext>
                </a:extLst>
              </a:tr>
              <a:tr h="3450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0.3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92" marR="615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1.355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92" marR="615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-2.3 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92" marR="61592" marT="0" marB="0"/>
                </a:tc>
                <a:extLst>
                  <a:ext uri="{0D108BD9-81ED-4DB2-BD59-A6C34878D82A}">
                    <a16:rowId xmlns:a16="http://schemas.microsoft.com/office/drawing/2014/main" val="2756603395"/>
                  </a:ext>
                </a:extLst>
              </a:tr>
              <a:tr h="3450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0.5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92" marR="61592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0.48684</a:t>
                      </a:r>
                    </a:p>
                  </a:txBody>
                  <a:tcPr marL="61592" marR="615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-24.7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92" marR="61592" marT="0" marB="0"/>
                </a:tc>
                <a:extLst>
                  <a:ext uri="{0D108BD9-81ED-4DB2-BD59-A6C34878D82A}">
                    <a16:rowId xmlns:a16="http://schemas.microsoft.com/office/drawing/2014/main" val="3989641279"/>
                  </a:ext>
                </a:extLst>
              </a:tr>
              <a:tr h="3450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0.7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92" marR="61592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0.41648</a:t>
                      </a:r>
                    </a:p>
                  </a:txBody>
                  <a:tcPr marL="61592" marR="615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-33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92" marR="61592" marT="0" marB="0"/>
                </a:tc>
                <a:extLst>
                  <a:ext uri="{0D108BD9-81ED-4DB2-BD59-A6C34878D82A}">
                    <a16:rowId xmlns:a16="http://schemas.microsoft.com/office/drawing/2014/main" val="2476794141"/>
                  </a:ext>
                </a:extLst>
              </a:tr>
              <a:tr h="3450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0.9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92" marR="615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</a:t>
                      </a:r>
                      <a:r>
                        <a:rPr lang="ar-SA" sz="1800" dirty="0">
                          <a:effectLst/>
                        </a:rPr>
                        <a:t>421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92" marR="615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-38.1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92" marR="61592" marT="0" marB="0"/>
                </a:tc>
                <a:extLst>
                  <a:ext uri="{0D108BD9-81ED-4DB2-BD59-A6C34878D82A}">
                    <a16:rowId xmlns:a16="http://schemas.microsoft.com/office/drawing/2014/main" val="22035243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0AA2A32-9112-2AC6-30A0-A095EF8D8B9C}"/>
              </a:ext>
            </a:extLst>
          </p:cNvPr>
          <p:cNvSpPr txBox="1"/>
          <p:nvPr/>
        </p:nvSpPr>
        <p:spPr>
          <a:xfrm>
            <a:off x="6193607" y="1179221"/>
            <a:ext cx="1950188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Three switch 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771F14D-07F8-DD54-A913-FF68CF6E7F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318973"/>
              </p:ext>
            </p:extLst>
          </p:nvPr>
        </p:nvGraphicFramePr>
        <p:xfrm>
          <a:off x="6282012" y="1547959"/>
          <a:ext cx="4979857" cy="20497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94029">
                  <a:extLst>
                    <a:ext uri="{9D8B030D-6E8A-4147-A177-3AD203B41FA5}">
                      <a16:colId xmlns:a16="http://schemas.microsoft.com/office/drawing/2014/main" val="2440261362"/>
                    </a:ext>
                  </a:extLst>
                </a:gridCol>
                <a:gridCol w="2013224">
                  <a:extLst>
                    <a:ext uri="{9D8B030D-6E8A-4147-A177-3AD203B41FA5}">
                      <a16:colId xmlns:a16="http://schemas.microsoft.com/office/drawing/2014/main" val="2119237597"/>
                    </a:ext>
                  </a:extLst>
                </a:gridCol>
                <a:gridCol w="1772604">
                  <a:extLst>
                    <a:ext uri="{9D8B030D-6E8A-4147-A177-3AD203B41FA5}">
                      <a16:colId xmlns:a16="http://schemas.microsoft.com/office/drawing/2014/main" val="1774000965"/>
                    </a:ext>
                  </a:extLst>
                </a:gridCol>
              </a:tblGrid>
              <a:tr h="4146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Duty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651" marR="5965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Stopping time</a:t>
                      </a:r>
                      <a:endParaRPr lang="en-US" sz="100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(sec)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651" marR="5965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Braking torque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(N.M)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651" marR="59651" marT="0" marB="0"/>
                </a:tc>
                <a:extLst>
                  <a:ext uri="{0D108BD9-81ED-4DB2-BD59-A6C34878D82A}">
                    <a16:rowId xmlns:a16="http://schemas.microsoft.com/office/drawing/2014/main" val="4024289667"/>
                  </a:ext>
                </a:extLst>
              </a:tr>
              <a:tr h="3015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0.1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651" marR="59651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700" dirty="0">
                          <a:effectLst/>
                        </a:rPr>
                        <a:t>2.364 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651" marR="5965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-1.25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651" marR="59651" marT="0" marB="0"/>
                </a:tc>
                <a:extLst>
                  <a:ext uri="{0D108BD9-81ED-4DB2-BD59-A6C34878D82A}">
                    <a16:rowId xmlns:a16="http://schemas.microsoft.com/office/drawing/2014/main" val="2273063502"/>
                  </a:ext>
                </a:extLst>
              </a:tr>
              <a:tr h="3015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0.3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651" marR="5965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2.116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651" marR="5965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-2.32 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651" marR="59651" marT="0" marB="0"/>
                </a:tc>
                <a:extLst>
                  <a:ext uri="{0D108BD9-81ED-4DB2-BD59-A6C34878D82A}">
                    <a16:rowId xmlns:a16="http://schemas.microsoft.com/office/drawing/2014/main" val="531219375"/>
                  </a:ext>
                </a:extLst>
              </a:tr>
              <a:tr h="3015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0.5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651" marR="5965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1.655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651" marR="5965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-4.13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651" marR="59651" marT="0" marB="0"/>
                </a:tc>
                <a:extLst>
                  <a:ext uri="{0D108BD9-81ED-4DB2-BD59-A6C34878D82A}">
                    <a16:rowId xmlns:a16="http://schemas.microsoft.com/office/drawing/2014/main" val="3029343730"/>
                  </a:ext>
                </a:extLst>
              </a:tr>
              <a:tr h="3015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0.7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651" marR="5965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1.164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651" marR="5965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-7.3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651" marR="59651" marT="0" marB="0"/>
                </a:tc>
                <a:extLst>
                  <a:ext uri="{0D108BD9-81ED-4DB2-BD59-A6C34878D82A}">
                    <a16:rowId xmlns:a16="http://schemas.microsoft.com/office/drawing/2014/main" val="252527043"/>
                  </a:ext>
                </a:extLst>
              </a:tr>
              <a:tr h="3015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0.9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651" marR="59651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700" dirty="0">
                          <a:effectLst/>
                        </a:rPr>
                        <a:t>0.588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651" marR="5965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-18.35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651" marR="59651" marT="0" marB="0"/>
                </a:tc>
                <a:extLst>
                  <a:ext uri="{0D108BD9-81ED-4DB2-BD59-A6C34878D82A}">
                    <a16:rowId xmlns:a16="http://schemas.microsoft.com/office/drawing/2014/main" val="32972379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40CBFD3-B1E9-1F8B-39AB-5E290F126FCE}"/>
              </a:ext>
            </a:extLst>
          </p:cNvPr>
          <p:cNvSpPr txBox="1"/>
          <p:nvPr/>
        </p:nvSpPr>
        <p:spPr>
          <a:xfrm>
            <a:off x="6193607" y="3730633"/>
            <a:ext cx="1950188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Plugging 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B359228-2EF5-A886-AC73-F24DD192A4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730132"/>
              </p:ext>
            </p:extLst>
          </p:nvPr>
        </p:nvGraphicFramePr>
        <p:xfrm>
          <a:off x="6282011" y="4134118"/>
          <a:ext cx="4979857" cy="22276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94029">
                  <a:extLst>
                    <a:ext uri="{9D8B030D-6E8A-4147-A177-3AD203B41FA5}">
                      <a16:colId xmlns:a16="http://schemas.microsoft.com/office/drawing/2014/main" val="2447195623"/>
                    </a:ext>
                  </a:extLst>
                </a:gridCol>
                <a:gridCol w="2013224">
                  <a:extLst>
                    <a:ext uri="{9D8B030D-6E8A-4147-A177-3AD203B41FA5}">
                      <a16:colId xmlns:a16="http://schemas.microsoft.com/office/drawing/2014/main" val="3954519836"/>
                    </a:ext>
                  </a:extLst>
                </a:gridCol>
                <a:gridCol w="1772604">
                  <a:extLst>
                    <a:ext uri="{9D8B030D-6E8A-4147-A177-3AD203B41FA5}">
                      <a16:colId xmlns:a16="http://schemas.microsoft.com/office/drawing/2014/main" val="455194350"/>
                    </a:ext>
                  </a:extLst>
                </a:gridCol>
              </a:tblGrid>
              <a:tr h="38443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Duty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92" marR="615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Stopping time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92" marR="615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Braking torque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92" marR="61592" marT="0" marB="0"/>
                </a:tc>
                <a:extLst>
                  <a:ext uri="{0D108BD9-81ED-4DB2-BD59-A6C34878D82A}">
                    <a16:rowId xmlns:a16="http://schemas.microsoft.com/office/drawing/2014/main" val="35802726"/>
                  </a:ext>
                </a:extLst>
              </a:tr>
              <a:tr h="3686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92" marR="615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0.427 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92" marR="615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-41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92" marR="61592" marT="0" marB="0"/>
                </a:tc>
                <a:extLst>
                  <a:ext uri="{0D108BD9-81ED-4DB2-BD59-A6C34878D82A}">
                    <a16:rowId xmlns:a16="http://schemas.microsoft.com/office/drawing/2014/main" val="2335881345"/>
                  </a:ext>
                </a:extLst>
              </a:tr>
              <a:tr h="3686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0.3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92" marR="615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0.427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92" marR="615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-41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92" marR="61592" marT="0" marB="0"/>
                </a:tc>
                <a:extLst>
                  <a:ext uri="{0D108BD9-81ED-4DB2-BD59-A6C34878D82A}">
                    <a16:rowId xmlns:a16="http://schemas.microsoft.com/office/drawing/2014/main" val="1333634096"/>
                  </a:ext>
                </a:extLst>
              </a:tr>
              <a:tr h="3686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0.5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92" marR="615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0.427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92" marR="615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-41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92" marR="61592" marT="0" marB="0"/>
                </a:tc>
                <a:extLst>
                  <a:ext uri="{0D108BD9-81ED-4DB2-BD59-A6C34878D82A}">
                    <a16:rowId xmlns:a16="http://schemas.microsoft.com/office/drawing/2014/main" val="1838226667"/>
                  </a:ext>
                </a:extLst>
              </a:tr>
              <a:tr h="3686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0.7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92" marR="615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0.427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92" marR="615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-41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92" marR="61592" marT="0" marB="0"/>
                </a:tc>
                <a:extLst>
                  <a:ext uri="{0D108BD9-81ED-4DB2-BD59-A6C34878D82A}">
                    <a16:rowId xmlns:a16="http://schemas.microsoft.com/office/drawing/2014/main" val="3333676574"/>
                  </a:ext>
                </a:extLst>
              </a:tr>
              <a:tr h="3686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0.9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92" marR="615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0.427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92" marR="6159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-41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592" marR="61592" marT="0" marB="0"/>
                </a:tc>
                <a:extLst>
                  <a:ext uri="{0D108BD9-81ED-4DB2-BD59-A6C34878D82A}">
                    <a16:rowId xmlns:a16="http://schemas.microsoft.com/office/drawing/2014/main" val="726224517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E9B3CB1F-5FFF-9E10-9F61-1EBEB356925A}"/>
              </a:ext>
            </a:extLst>
          </p:cNvPr>
          <p:cNvSpPr txBox="1"/>
          <p:nvPr/>
        </p:nvSpPr>
        <p:spPr>
          <a:xfrm>
            <a:off x="892936" y="420609"/>
            <a:ext cx="5203063" cy="585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Simulation Results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907353-C0D7-05F5-328F-BAD572ADF45E}"/>
              </a:ext>
            </a:extLst>
          </p:cNvPr>
          <p:cNvGrpSpPr/>
          <p:nvPr/>
        </p:nvGrpSpPr>
        <p:grpSpPr>
          <a:xfrm>
            <a:off x="33021" y="490103"/>
            <a:ext cx="904341" cy="461665"/>
            <a:chOff x="33021" y="490103"/>
            <a:chExt cx="904341" cy="46166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903394F-C905-BC4D-3E69-C4191286C7FD}"/>
                </a:ext>
              </a:extLst>
            </p:cNvPr>
            <p:cNvSpPr/>
            <p:nvPr/>
          </p:nvSpPr>
          <p:spPr>
            <a:xfrm rot="10800000" flipV="1">
              <a:off x="33021" y="628650"/>
              <a:ext cx="859918" cy="175260"/>
            </a:xfrm>
            <a:prstGeom prst="rect">
              <a:avLst/>
            </a:prstGeom>
            <a:solidFill>
              <a:srgbClr val="70AD47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dirty="0"/>
                <a:t>      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DD4521-FCAD-0165-4D67-EDCEE03B8F8D}"/>
                </a:ext>
              </a:extLst>
            </p:cNvPr>
            <p:cNvSpPr txBox="1"/>
            <p:nvPr/>
          </p:nvSpPr>
          <p:spPr>
            <a:xfrm>
              <a:off x="597204" y="49010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3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6515105"/>
      </p:ext>
    </p:extLst>
  </p:cSld>
  <p:clrMapOvr>
    <a:masterClrMapping/>
  </p:clrMapOvr>
  <p:transition spd="slow">
    <p:cove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89F1E92-E479-12AE-7C71-B804EC9DE6E2}"/>
              </a:ext>
            </a:extLst>
          </p:cNvPr>
          <p:cNvSpPr/>
          <p:nvPr/>
        </p:nvSpPr>
        <p:spPr>
          <a:xfrm>
            <a:off x="33020" y="32459"/>
            <a:ext cx="12120880" cy="679308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E57390-9ACE-8AB7-716E-ECC13A7AC464}"/>
              </a:ext>
            </a:extLst>
          </p:cNvPr>
          <p:cNvSpPr txBox="1"/>
          <p:nvPr/>
        </p:nvSpPr>
        <p:spPr>
          <a:xfrm>
            <a:off x="892936" y="420608"/>
            <a:ext cx="5203063" cy="585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Simulation Results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02F250C-03B0-E01C-9359-7C8EB1332965}"/>
              </a:ext>
            </a:extLst>
          </p:cNvPr>
          <p:cNvGrpSpPr/>
          <p:nvPr/>
        </p:nvGrpSpPr>
        <p:grpSpPr>
          <a:xfrm>
            <a:off x="33021" y="490103"/>
            <a:ext cx="946281" cy="461665"/>
            <a:chOff x="33021" y="490103"/>
            <a:chExt cx="946281" cy="46166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C406849-E347-E0AC-D145-B5088E250D10}"/>
                </a:ext>
              </a:extLst>
            </p:cNvPr>
            <p:cNvSpPr/>
            <p:nvPr/>
          </p:nvSpPr>
          <p:spPr>
            <a:xfrm rot="10800000" flipV="1">
              <a:off x="33021" y="628650"/>
              <a:ext cx="859918" cy="175260"/>
            </a:xfrm>
            <a:prstGeom prst="rect">
              <a:avLst/>
            </a:prstGeom>
            <a:solidFill>
              <a:srgbClr val="70AD47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dirty="0"/>
                <a:t>      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8B76DD1-F25A-FDE8-8C25-AF5682FF5CD1}"/>
                </a:ext>
              </a:extLst>
            </p:cNvPr>
            <p:cNvSpPr txBox="1"/>
            <p:nvPr/>
          </p:nvSpPr>
          <p:spPr>
            <a:xfrm>
              <a:off x="130672" y="490103"/>
              <a:ext cx="8486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Cont.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41ABD08-5DBB-B083-3A91-67D06B05A2AE}"/>
              </a:ext>
            </a:extLst>
          </p:cNvPr>
          <p:cNvGrpSpPr/>
          <p:nvPr/>
        </p:nvGrpSpPr>
        <p:grpSpPr>
          <a:xfrm>
            <a:off x="646418" y="1212980"/>
            <a:ext cx="10643623" cy="5299787"/>
            <a:chOff x="646418" y="1212980"/>
            <a:chExt cx="10643623" cy="529978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12BAECF-45B9-0D73-821E-0D974C6E6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38" t="1445" r="1367"/>
            <a:stretch/>
          </p:blipFill>
          <p:spPr>
            <a:xfrm>
              <a:off x="646418" y="1212980"/>
              <a:ext cx="10643623" cy="5299787"/>
            </a:xfrm>
            <a:prstGeom prst="rect">
              <a:avLst/>
            </a:prstGeom>
          </p:spPr>
        </p:pic>
        <p:pic>
          <p:nvPicPr>
            <p:cNvPr id="1026" name="Picture 2" descr="No description available.">
              <a:extLst>
                <a:ext uri="{FF2B5EF4-FFF2-40B4-BE49-F238E27FC236}">
                  <a16:creationId xmlns:a16="http://schemas.microsoft.com/office/drawing/2014/main" id="{30CE6972-16B5-2B0F-1050-250827ECBC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25" t="8609" r="8010" b="80516"/>
            <a:stretch/>
          </p:blipFill>
          <p:spPr bwMode="auto">
            <a:xfrm>
              <a:off x="9946433" y="1595601"/>
              <a:ext cx="978676" cy="634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82425600"/>
      </p:ext>
    </p:extLst>
  </p:cSld>
  <p:clrMapOvr>
    <a:masterClrMapping/>
  </p:clrMapOvr>
  <p:transition spd="slow">
    <p:cover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FDD767C-02D5-4B81-BD60-ECDA26E6B8C9}"/>
              </a:ext>
            </a:extLst>
          </p:cNvPr>
          <p:cNvSpPr txBox="1"/>
          <p:nvPr/>
        </p:nvSpPr>
        <p:spPr>
          <a:xfrm>
            <a:off x="892938" y="420608"/>
            <a:ext cx="1974550" cy="61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IOT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D9A5408-06D3-5705-6C5A-1DB16CFED915}"/>
              </a:ext>
            </a:extLst>
          </p:cNvPr>
          <p:cNvSpPr/>
          <p:nvPr/>
        </p:nvSpPr>
        <p:spPr>
          <a:xfrm flipV="1">
            <a:off x="678801" y="566022"/>
            <a:ext cx="214137" cy="242571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9F1E92-E479-12AE-7C71-B804EC9DE6E2}"/>
              </a:ext>
            </a:extLst>
          </p:cNvPr>
          <p:cNvSpPr/>
          <p:nvPr/>
        </p:nvSpPr>
        <p:spPr>
          <a:xfrm>
            <a:off x="33020" y="32459"/>
            <a:ext cx="12122785" cy="679308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D1C8B6-DFCF-6BF7-A1D9-A58E4C9BA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414" y="1341332"/>
            <a:ext cx="7869995" cy="448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411400"/>
      </p:ext>
    </p:extLst>
  </p:cSld>
  <p:clrMapOvr>
    <a:masterClrMapping/>
  </p:clrMapOvr>
  <p:transition spd="slow">
    <p:cover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89F1E92-E479-12AE-7C71-B804EC9DE6E2}"/>
              </a:ext>
            </a:extLst>
          </p:cNvPr>
          <p:cNvSpPr/>
          <p:nvPr/>
        </p:nvSpPr>
        <p:spPr>
          <a:xfrm>
            <a:off x="33020" y="32459"/>
            <a:ext cx="12122785" cy="679308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E5ABC3-9C68-730B-1EA1-4CC0D62F36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94"/>
          <a:stretch/>
        </p:blipFill>
        <p:spPr bwMode="auto">
          <a:xfrm>
            <a:off x="1744597" y="1648484"/>
            <a:ext cx="8067040" cy="405937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0ED823-80F1-D6B1-D3FC-1E32339D89FA}"/>
              </a:ext>
            </a:extLst>
          </p:cNvPr>
          <p:cNvSpPr txBox="1"/>
          <p:nvPr/>
        </p:nvSpPr>
        <p:spPr>
          <a:xfrm>
            <a:off x="561512" y="1094755"/>
            <a:ext cx="31227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Hardware Connection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3331B3-2FCB-C48A-A37F-93987BAFD328}"/>
              </a:ext>
            </a:extLst>
          </p:cNvPr>
          <p:cNvSpPr txBox="1"/>
          <p:nvPr/>
        </p:nvSpPr>
        <p:spPr>
          <a:xfrm>
            <a:off x="892937" y="420608"/>
            <a:ext cx="3661308" cy="585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IOT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6F9B100-349C-68A5-9FEC-6424C24FEE8E}"/>
              </a:ext>
            </a:extLst>
          </p:cNvPr>
          <p:cNvGrpSpPr/>
          <p:nvPr/>
        </p:nvGrpSpPr>
        <p:grpSpPr>
          <a:xfrm>
            <a:off x="33021" y="490103"/>
            <a:ext cx="889027" cy="461665"/>
            <a:chOff x="33021" y="490103"/>
            <a:chExt cx="889027" cy="46166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DC36A7A-CCBA-1640-9D69-22119BDD9881}"/>
                </a:ext>
              </a:extLst>
            </p:cNvPr>
            <p:cNvSpPr/>
            <p:nvPr/>
          </p:nvSpPr>
          <p:spPr>
            <a:xfrm rot="10800000" flipV="1">
              <a:off x="33021" y="628650"/>
              <a:ext cx="859918" cy="175260"/>
            </a:xfrm>
            <a:prstGeom prst="rect">
              <a:avLst/>
            </a:prstGeom>
            <a:solidFill>
              <a:srgbClr val="70AD47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dirty="0"/>
                <a:t>      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C3EE45-28B8-1E8F-8763-762D334AB661}"/>
                </a:ext>
              </a:extLst>
            </p:cNvPr>
            <p:cNvSpPr txBox="1"/>
            <p:nvPr/>
          </p:nvSpPr>
          <p:spPr>
            <a:xfrm>
              <a:off x="73418" y="490103"/>
              <a:ext cx="8486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Cont.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10720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89F1E92-E479-12AE-7C71-B804EC9DE6E2}"/>
              </a:ext>
            </a:extLst>
          </p:cNvPr>
          <p:cNvSpPr/>
          <p:nvPr/>
        </p:nvSpPr>
        <p:spPr>
          <a:xfrm>
            <a:off x="33020" y="32459"/>
            <a:ext cx="12122785" cy="679308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0ED823-80F1-D6B1-D3FC-1E32339D89FA}"/>
              </a:ext>
            </a:extLst>
          </p:cNvPr>
          <p:cNvSpPr txBox="1"/>
          <p:nvPr/>
        </p:nvSpPr>
        <p:spPr>
          <a:xfrm>
            <a:off x="1051261" y="5973668"/>
            <a:ext cx="14167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Mobile app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BDED7E-8683-FCC7-CD16-90C9894F79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73" y="1178497"/>
            <a:ext cx="2346682" cy="4825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9B87CA-E096-6543-CFFF-2D591136BB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488" y="1410693"/>
            <a:ext cx="7747000" cy="464323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F300D3-2AB8-DF1A-A734-325CEB56A84B}"/>
              </a:ext>
            </a:extLst>
          </p:cNvPr>
          <p:cNvSpPr txBox="1"/>
          <p:nvPr/>
        </p:nvSpPr>
        <p:spPr>
          <a:xfrm>
            <a:off x="6819160" y="1178497"/>
            <a:ext cx="2119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Data Exchange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1F2074-5ED8-28ED-6CE9-085699AAD3EC}"/>
              </a:ext>
            </a:extLst>
          </p:cNvPr>
          <p:cNvCxnSpPr>
            <a:cxnSpLocks/>
          </p:cNvCxnSpPr>
          <p:nvPr/>
        </p:nvCxnSpPr>
        <p:spPr>
          <a:xfrm flipH="1" flipV="1">
            <a:off x="3369323" y="3409027"/>
            <a:ext cx="1415741" cy="28777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4910360-E07C-441C-E3FE-0CE90610454F}"/>
              </a:ext>
            </a:extLst>
          </p:cNvPr>
          <p:cNvSpPr txBox="1"/>
          <p:nvPr/>
        </p:nvSpPr>
        <p:spPr>
          <a:xfrm>
            <a:off x="892937" y="420608"/>
            <a:ext cx="3661308" cy="585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IOT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9D3FEC1-95E2-A157-3503-A178F08E01A4}"/>
              </a:ext>
            </a:extLst>
          </p:cNvPr>
          <p:cNvGrpSpPr/>
          <p:nvPr/>
        </p:nvGrpSpPr>
        <p:grpSpPr>
          <a:xfrm>
            <a:off x="33021" y="490103"/>
            <a:ext cx="889027" cy="461665"/>
            <a:chOff x="33021" y="490103"/>
            <a:chExt cx="889027" cy="46166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AB789F8-22D1-B41D-B697-F33E0CC37362}"/>
                </a:ext>
              </a:extLst>
            </p:cNvPr>
            <p:cNvSpPr/>
            <p:nvPr/>
          </p:nvSpPr>
          <p:spPr>
            <a:xfrm rot="10800000" flipV="1">
              <a:off x="33021" y="628650"/>
              <a:ext cx="859918" cy="175260"/>
            </a:xfrm>
            <a:prstGeom prst="rect">
              <a:avLst/>
            </a:prstGeom>
            <a:solidFill>
              <a:srgbClr val="70AD47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dirty="0"/>
                <a:t>      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FB2CDE2-C695-33E4-ED76-45A6D5571A7B}"/>
                </a:ext>
              </a:extLst>
            </p:cNvPr>
            <p:cNvSpPr txBox="1"/>
            <p:nvPr/>
          </p:nvSpPr>
          <p:spPr>
            <a:xfrm>
              <a:off x="73418" y="490103"/>
              <a:ext cx="8486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Cont.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865262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89F1E92-E479-12AE-7C71-B804EC9DE6E2}"/>
              </a:ext>
            </a:extLst>
          </p:cNvPr>
          <p:cNvSpPr/>
          <p:nvPr/>
        </p:nvSpPr>
        <p:spPr>
          <a:xfrm>
            <a:off x="33020" y="32459"/>
            <a:ext cx="12124690" cy="679308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0ED823-80F1-D6B1-D3FC-1E32339D89FA}"/>
              </a:ext>
            </a:extLst>
          </p:cNvPr>
          <p:cNvSpPr txBox="1"/>
          <p:nvPr/>
        </p:nvSpPr>
        <p:spPr>
          <a:xfrm>
            <a:off x="561513" y="1094755"/>
            <a:ext cx="10542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Testing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D7D8B8-2C6C-4035-1F2C-CB9237A05CCD}"/>
              </a:ext>
            </a:extLst>
          </p:cNvPr>
          <p:cNvSpPr txBox="1"/>
          <p:nvPr/>
        </p:nvSpPr>
        <p:spPr>
          <a:xfrm>
            <a:off x="892937" y="420608"/>
            <a:ext cx="3661308" cy="585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IOT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BA489EE-27DA-AA75-DF3F-72F876DA329B}"/>
              </a:ext>
            </a:extLst>
          </p:cNvPr>
          <p:cNvGrpSpPr/>
          <p:nvPr/>
        </p:nvGrpSpPr>
        <p:grpSpPr>
          <a:xfrm>
            <a:off x="33021" y="490103"/>
            <a:ext cx="889027" cy="461665"/>
            <a:chOff x="33021" y="490103"/>
            <a:chExt cx="889027" cy="46166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4AE627A-B919-E48C-7EC3-AA0A68EAF143}"/>
                </a:ext>
              </a:extLst>
            </p:cNvPr>
            <p:cNvSpPr/>
            <p:nvPr/>
          </p:nvSpPr>
          <p:spPr>
            <a:xfrm rot="10800000" flipV="1">
              <a:off x="33021" y="628650"/>
              <a:ext cx="859918" cy="175260"/>
            </a:xfrm>
            <a:prstGeom prst="rect">
              <a:avLst/>
            </a:prstGeom>
            <a:solidFill>
              <a:srgbClr val="70AD47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dirty="0"/>
                <a:t>      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3B047F-0414-BE9D-5DB4-3E130B5A9229}"/>
                </a:ext>
              </a:extLst>
            </p:cNvPr>
            <p:cNvSpPr txBox="1"/>
            <p:nvPr/>
          </p:nvSpPr>
          <p:spPr>
            <a:xfrm>
              <a:off x="73418" y="490103"/>
              <a:ext cx="8486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Cont.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6119886"/>
      </p:ext>
    </p:extLst>
  </p:cSld>
  <p:clrMapOvr>
    <a:masterClrMapping/>
  </p:clrMapOvr>
  <p:transition spd="slow">
    <p:cover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89F1E92-E479-12AE-7C71-B804EC9DE6E2}"/>
              </a:ext>
            </a:extLst>
          </p:cNvPr>
          <p:cNvSpPr/>
          <p:nvPr/>
        </p:nvSpPr>
        <p:spPr>
          <a:xfrm>
            <a:off x="33020" y="32459"/>
            <a:ext cx="12124690" cy="679308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4F4D1C-B083-4210-4B30-87B3E27262F6}"/>
              </a:ext>
            </a:extLst>
          </p:cNvPr>
          <p:cNvSpPr txBox="1"/>
          <p:nvPr/>
        </p:nvSpPr>
        <p:spPr>
          <a:xfrm>
            <a:off x="3344285" y="1878756"/>
            <a:ext cx="5503430" cy="42088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000"/>
              </a:lnSpc>
            </a:pPr>
            <a:r>
              <a:rPr lang="en-US" sz="199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THANK</a:t>
            </a:r>
          </a:p>
          <a:p>
            <a:pPr algn="ctr">
              <a:lnSpc>
                <a:spcPts val="16000"/>
              </a:lnSpc>
            </a:pPr>
            <a:r>
              <a:rPr lang="en-US" sz="199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YOU</a:t>
            </a:r>
            <a:r>
              <a:rPr lang="en-US" sz="18500" b="1" dirty="0">
                <a:solidFill>
                  <a:schemeClr val="accent6"/>
                </a:solidFill>
                <a:latin typeface="Agency FB" panose="020B050302020202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52930700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FDD767C-02D5-4B81-BD60-ECDA26E6B8C9}"/>
              </a:ext>
            </a:extLst>
          </p:cNvPr>
          <p:cNvSpPr txBox="1"/>
          <p:nvPr/>
        </p:nvSpPr>
        <p:spPr>
          <a:xfrm>
            <a:off x="892937" y="420608"/>
            <a:ext cx="5055099" cy="61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BLDC Motor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D9A5408-06D3-5705-6C5A-1DB16CFED915}"/>
              </a:ext>
            </a:extLst>
          </p:cNvPr>
          <p:cNvSpPr/>
          <p:nvPr/>
        </p:nvSpPr>
        <p:spPr>
          <a:xfrm flipV="1">
            <a:off x="678801" y="566022"/>
            <a:ext cx="214137" cy="242571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730615-AC15-3AD7-7D23-A7321685EDE4}"/>
              </a:ext>
            </a:extLst>
          </p:cNvPr>
          <p:cNvSpPr txBox="1"/>
          <p:nvPr/>
        </p:nvSpPr>
        <p:spPr>
          <a:xfrm>
            <a:off x="892937" y="1269507"/>
            <a:ext cx="158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Specs &amp; Model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9DCB937-1B9A-2EC9-4EA8-2DEBB3BF114E}"/>
              </a:ext>
            </a:extLst>
          </p:cNvPr>
          <p:cNvSpPr/>
          <p:nvPr/>
        </p:nvSpPr>
        <p:spPr>
          <a:xfrm>
            <a:off x="33020" y="32459"/>
            <a:ext cx="12122785" cy="679308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366127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FDD767C-02D5-4B81-BD60-ECDA26E6B8C9}"/>
              </a:ext>
            </a:extLst>
          </p:cNvPr>
          <p:cNvSpPr txBox="1"/>
          <p:nvPr/>
        </p:nvSpPr>
        <p:spPr>
          <a:xfrm>
            <a:off x="892937" y="420608"/>
            <a:ext cx="5055099" cy="61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Inverter Design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D9A5408-06D3-5705-6C5A-1DB16CFED915}"/>
              </a:ext>
            </a:extLst>
          </p:cNvPr>
          <p:cNvSpPr/>
          <p:nvPr/>
        </p:nvSpPr>
        <p:spPr>
          <a:xfrm flipV="1">
            <a:off x="678801" y="566022"/>
            <a:ext cx="214137" cy="242571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730615-AC15-3AD7-7D23-A7321685EDE4}"/>
              </a:ext>
            </a:extLst>
          </p:cNvPr>
          <p:cNvSpPr txBox="1"/>
          <p:nvPr/>
        </p:nvSpPr>
        <p:spPr>
          <a:xfrm>
            <a:off x="892937" y="1269507"/>
            <a:ext cx="289855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 </a:t>
            </a:r>
            <a:r>
              <a:rPr lang="en-US" dirty="0" err="1"/>
              <a:t>ct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- MOSFET &amp; Diodes selection</a:t>
            </a:r>
          </a:p>
          <a:p>
            <a:r>
              <a:rPr lang="en-US" dirty="0"/>
              <a:t>Control </a:t>
            </a:r>
            <a:r>
              <a:rPr lang="en-US" dirty="0" err="1"/>
              <a:t>ct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Gate driver </a:t>
            </a:r>
          </a:p>
          <a:p>
            <a:pPr marL="285750" indent="-285750">
              <a:buFontTx/>
              <a:buChar char="-"/>
            </a:pPr>
            <a:r>
              <a:rPr lang="en-US" dirty="0"/>
              <a:t>Boot strap</a:t>
            </a:r>
          </a:p>
          <a:p>
            <a:pPr marL="285750" indent="-285750">
              <a:buFontTx/>
              <a:buChar char="-"/>
            </a:pPr>
            <a:r>
              <a:rPr lang="en-US" dirty="0"/>
              <a:t>Gate resistance &amp; diode</a:t>
            </a:r>
          </a:p>
          <a:p>
            <a:r>
              <a:rPr lang="en-US" dirty="0"/>
              <a:t>PCB design 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8B57E7-9914-647E-D137-B862CA6494EE}"/>
              </a:ext>
            </a:extLst>
          </p:cNvPr>
          <p:cNvSpPr/>
          <p:nvPr/>
        </p:nvSpPr>
        <p:spPr>
          <a:xfrm>
            <a:off x="33020" y="32459"/>
            <a:ext cx="12122785" cy="679308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252754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FDD767C-02D5-4B81-BD60-ECDA26E6B8C9}"/>
              </a:ext>
            </a:extLst>
          </p:cNvPr>
          <p:cNvSpPr txBox="1"/>
          <p:nvPr/>
        </p:nvSpPr>
        <p:spPr>
          <a:xfrm>
            <a:off x="892937" y="420608"/>
            <a:ext cx="5055099" cy="61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Inverter Design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D9A5408-06D3-5705-6C5A-1DB16CFED915}"/>
              </a:ext>
            </a:extLst>
          </p:cNvPr>
          <p:cNvSpPr/>
          <p:nvPr/>
        </p:nvSpPr>
        <p:spPr>
          <a:xfrm flipV="1">
            <a:off x="678801" y="566022"/>
            <a:ext cx="214137" cy="242571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8B57E7-9914-647E-D137-B862CA6494EE}"/>
              </a:ext>
            </a:extLst>
          </p:cNvPr>
          <p:cNvSpPr/>
          <p:nvPr/>
        </p:nvSpPr>
        <p:spPr>
          <a:xfrm>
            <a:off x="33020" y="32459"/>
            <a:ext cx="12122785" cy="679308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No description available.">
            <a:extLst>
              <a:ext uri="{FF2B5EF4-FFF2-40B4-BE49-F238E27FC236}">
                <a16:creationId xmlns:a16="http://schemas.microsoft.com/office/drawing/2014/main" id="{6AD43894-2894-F1BD-A1D7-517EF9491B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7" t="40833" r="50511" b="32311"/>
          <a:stretch/>
        </p:blipFill>
        <p:spPr bwMode="auto">
          <a:xfrm>
            <a:off x="1847232" y="1747965"/>
            <a:ext cx="7063504" cy="468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D619BD-D10A-2A9C-36FA-AE207779DF5A}"/>
              </a:ext>
            </a:extLst>
          </p:cNvPr>
          <p:cNvCxnSpPr>
            <a:cxnSpLocks/>
          </p:cNvCxnSpPr>
          <p:nvPr/>
        </p:nvCxnSpPr>
        <p:spPr>
          <a:xfrm flipH="1">
            <a:off x="6271247" y="1427589"/>
            <a:ext cx="316165" cy="52938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0106446-0546-6771-01F0-47231E294B94}"/>
              </a:ext>
            </a:extLst>
          </p:cNvPr>
          <p:cNvCxnSpPr>
            <a:cxnSpLocks/>
          </p:cNvCxnSpPr>
          <p:nvPr/>
        </p:nvCxnSpPr>
        <p:spPr>
          <a:xfrm flipH="1">
            <a:off x="7438733" y="1869456"/>
            <a:ext cx="510949" cy="84632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DFBDDA-252A-FCD6-987C-8C660DACEFB3}"/>
              </a:ext>
            </a:extLst>
          </p:cNvPr>
          <p:cNvCxnSpPr>
            <a:cxnSpLocks/>
          </p:cNvCxnSpPr>
          <p:nvPr/>
        </p:nvCxnSpPr>
        <p:spPr>
          <a:xfrm>
            <a:off x="2542878" y="1874472"/>
            <a:ext cx="877608" cy="40121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9749D56-DA53-9382-9F68-9E5D2CA65D2A}"/>
              </a:ext>
            </a:extLst>
          </p:cNvPr>
          <p:cNvSpPr txBox="1"/>
          <p:nvPr/>
        </p:nvSpPr>
        <p:spPr>
          <a:xfrm>
            <a:off x="1229255" y="1624052"/>
            <a:ext cx="1310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Gate Drive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EA8B7A-05E3-A33C-F7DE-F471797E2DC2}"/>
              </a:ext>
            </a:extLst>
          </p:cNvPr>
          <p:cNvSpPr txBox="1"/>
          <p:nvPr/>
        </p:nvSpPr>
        <p:spPr>
          <a:xfrm>
            <a:off x="5496535" y="939072"/>
            <a:ext cx="1942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Bootstrap circuit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3EA473-3171-D998-F950-4EAAD41B3B4F}"/>
              </a:ext>
            </a:extLst>
          </p:cNvPr>
          <p:cNvSpPr txBox="1"/>
          <p:nvPr/>
        </p:nvSpPr>
        <p:spPr>
          <a:xfrm>
            <a:off x="7438733" y="1161570"/>
            <a:ext cx="19421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Gate Resistance &amp; Diode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EF18A93-5730-E840-F7AA-07619E7B280B}"/>
              </a:ext>
            </a:extLst>
          </p:cNvPr>
          <p:cNvCxnSpPr>
            <a:cxnSpLocks/>
          </p:cNvCxnSpPr>
          <p:nvPr/>
        </p:nvCxnSpPr>
        <p:spPr>
          <a:xfrm flipH="1">
            <a:off x="8136294" y="4393546"/>
            <a:ext cx="979208" cy="69761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919C2D8-EEA8-36A2-628E-EF494B552F3A}"/>
              </a:ext>
            </a:extLst>
          </p:cNvPr>
          <p:cNvSpPr txBox="1"/>
          <p:nvPr/>
        </p:nvSpPr>
        <p:spPr>
          <a:xfrm>
            <a:off x="8947666" y="3931480"/>
            <a:ext cx="1183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MOSFET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205CFAD-B48D-4E1A-7BAB-3E9953F1D542}"/>
              </a:ext>
            </a:extLst>
          </p:cNvPr>
          <p:cNvCxnSpPr>
            <a:cxnSpLocks/>
          </p:cNvCxnSpPr>
          <p:nvPr/>
        </p:nvCxnSpPr>
        <p:spPr>
          <a:xfrm flipH="1">
            <a:off x="8879719" y="5046472"/>
            <a:ext cx="1020061" cy="36695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C6A31D5-E0EB-6D7E-C4ED-F451E5E07F46}"/>
              </a:ext>
            </a:extLst>
          </p:cNvPr>
          <p:cNvSpPr txBox="1"/>
          <p:nvPr/>
        </p:nvSpPr>
        <p:spPr>
          <a:xfrm>
            <a:off x="9897572" y="4691046"/>
            <a:ext cx="827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FWD </a:t>
            </a:r>
          </a:p>
        </p:txBody>
      </p:sp>
    </p:spTree>
    <p:extLst>
      <p:ext uri="{BB962C8B-B14F-4D97-AF65-F5344CB8AC3E}">
        <p14:creationId xmlns:p14="http://schemas.microsoft.com/office/powerpoint/2010/main" val="3798659780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FDD767C-02D5-4B81-BD60-ECDA26E6B8C9}"/>
              </a:ext>
            </a:extLst>
          </p:cNvPr>
          <p:cNvSpPr txBox="1"/>
          <p:nvPr/>
        </p:nvSpPr>
        <p:spPr>
          <a:xfrm>
            <a:off x="892937" y="420608"/>
            <a:ext cx="5055099" cy="585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Gate Drive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8B57E7-9914-647E-D137-B862CA6494EE}"/>
              </a:ext>
            </a:extLst>
          </p:cNvPr>
          <p:cNvSpPr/>
          <p:nvPr/>
        </p:nvSpPr>
        <p:spPr>
          <a:xfrm>
            <a:off x="33020" y="32459"/>
            <a:ext cx="12122785" cy="679308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No description available.">
            <a:extLst>
              <a:ext uri="{FF2B5EF4-FFF2-40B4-BE49-F238E27FC236}">
                <a16:creationId xmlns:a16="http://schemas.microsoft.com/office/drawing/2014/main" id="{6AD43894-2894-F1BD-A1D7-517EF9491B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8" t="43468" r="69909" b="46223"/>
          <a:stretch/>
        </p:blipFill>
        <p:spPr bwMode="auto">
          <a:xfrm>
            <a:off x="5221978" y="1409134"/>
            <a:ext cx="5600034" cy="333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FE8FEC-200E-2786-8084-866932FCBC3A}"/>
                  </a:ext>
                </a:extLst>
              </p:cNvPr>
              <p:cNvSpPr txBox="1"/>
              <p:nvPr/>
            </p:nvSpPr>
            <p:spPr>
              <a:xfrm>
                <a:off x="866303" y="1508579"/>
                <a:ext cx="277351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Optocoupler isolation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Switching time =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0.5 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FE8FEC-200E-2786-8084-866932FCB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303" y="1508579"/>
                <a:ext cx="2773516" cy="646331"/>
              </a:xfrm>
              <a:prstGeom prst="rect">
                <a:avLst/>
              </a:prstGeom>
              <a:blipFill>
                <a:blip r:embed="rId3"/>
                <a:stretch>
                  <a:fillRect l="-1319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00DD0C8B-F815-91F4-8658-F278DCA89C7C}"/>
              </a:ext>
            </a:extLst>
          </p:cNvPr>
          <p:cNvGrpSpPr/>
          <p:nvPr/>
        </p:nvGrpSpPr>
        <p:grpSpPr>
          <a:xfrm>
            <a:off x="33021" y="490103"/>
            <a:ext cx="904341" cy="461665"/>
            <a:chOff x="33021" y="490103"/>
            <a:chExt cx="904341" cy="46166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59E77A9-D084-ABFC-CF03-66F0A63C6C85}"/>
                </a:ext>
              </a:extLst>
            </p:cNvPr>
            <p:cNvSpPr/>
            <p:nvPr/>
          </p:nvSpPr>
          <p:spPr>
            <a:xfrm rot="10800000" flipV="1">
              <a:off x="33021" y="628650"/>
              <a:ext cx="859918" cy="175260"/>
            </a:xfrm>
            <a:prstGeom prst="rect">
              <a:avLst/>
            </a:prstGeom>
            <a:solidFill>
              <a:srgbClr val="70AD47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dirty="0"/>
                <a:t>      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7364E1-4C24-6CE2-5AEB-2DDB99E10FE6}"/>
                </a:ext>
              </a:extLst>
            </p:cNvPr>
            <p:cNvSpPr txBox="1"/>
            <p:nvPr/>
          </p:nvSpPr>
          <p:spPr>
            <a:xfrm>
              <a:off x="597204" y="49010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1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68D998-D802-A88D-7988-25DC8821D5C4}"/>
                  </a:ext>
                </a:extLst>
              </p:cNvPr>
              <p:cNvSpPr txBox="1"/>
              <p:nvPr/>
            </p:nvSpPr>
            <p:spPr>
              <a:xfrm>
                <a:off x="1212534" y="2421887"/>
                <a:ext cx="1644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=0.8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68D998-D802-A88D-7988-25DC8821D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534" y="2421887"/>
                <a:ext cx="1644681" cy="276999"/>
              </a:xfrm>
              <a:prstGeom prst="rect">
                <a:avLst/>
              </a:prstGeom>
              <a:blipFill>
                <a:blip r:embed="rId4"/>
                <a:stretch>
                  <a:fillRect l="-2963" r="-2593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14C902-49CE-4010-0530-1EA916BDC82C}"/>
                  </a:ext>
                </a:extLst>
              </p:cNvPr>
              <p:cNvSpPr txBox="1"/>
              <p:nvPr/>
            </p:nvSpPr>
            <p:spPr>
              <a:xfrm>
                <a:off x="1212534" y="2849744"/>
                <a:ext cx="12423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𝑀𝐶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=3.3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14C902-49CE-4010-0530-1EA916BDC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534" y="2849744"/>
                <a:ext cx="1242327" cy="276999"/>
              </a:xfrm>
              <a:prstGeom prst="rect">
                <a:avLst/>
              </a:prstGeom>
              <a:blipFill>
                <a:blip r:embed="rId5"/>
                <a:stretch>
                  <a:fillRect l="-4412" r="-3431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C073092-51B2-3C1C-B654-F041EF385DE0}"/>
                  </a:ext>
                </a:extLst>
              </p:cNvPr>
              <p:cNvSpPr txBox="1"/>
              <p:nvPr/>
            </p:nvSpPr>
            <p:spPr>
              <a:xfrm>
                <a:off x="1212534" y="3296593"/>
                <a:ext cx="11998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C073092-51B2-3C1C-B654-F041EF385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534" y="3296593"/>
                <a:ext cx="1199880" cy="276999"/>
              </a:xfrm>
              <a:prstGeom prst="rect">
                <a:avLst/>
              </a:prstGeom>
              <a:blipFill>
                <a:blip r:embed="rId6"/>
                <a:stretch>
                  <a:fillRect l="-4569" r="-406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37B102-C065-3371-E280-05309D9CE2FB}"/>
                  </a:ext>
                </a:extLst>
              </p:cNvPr>
              <p:cNvSpPr txBox="1"/>
              <p:nvPr/>
            </p:nvSpPr>
            <p:spPr>
              <a:xfrm>
                <a:off x="1212534" y="3711331"/>
                <a:ext cx="17217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=125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37B102-C065-3371-E280-05309D9CE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534" y="3711331"/>
                <a:ext cx="1721753" cy="276999"/>
              </a:xfrm>
              <a:prstGeom prst="rect">
                <a:avLst/>
              </a:prstGeom>
              <a:blipFill>
                <a:blip r:embed="rId7"/>
                <a:stretch>
                  <a:fillRect l="-2837" r="-2837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0040818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78B57E7-9914-647E-D137-B862CA6494EE}"/>
              </a:ext>
            </a:extLst>
          </p:cNvPr>
          <p:cNvSpPr/>
          <p:nvPr/>
        </p:nvSpPr>
        <p:spPr>
          <a:xfrm>
            <a:off x="33020" y="32459"/>
            <a:ext cx="12122785" cy="679308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FE8FEC-200E-2786-8084-866932FCBC3A}"/>
              </a:ext>
            </a:extLst>
          </p:cNvPr>
          <p:cNvSpPr txBox="1"/>
          <p:nvPr/>
        </p:nvSpPr>
        <p:spPr>
          <a:xfrm>
            <a:off x="678801" y="1342156"/>
            <a:ext cx="4905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Enable using only one supply for all gate drives.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Isolated supply for high-side MOSFETs.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85585F-AB7A-8565-46CD-C8FEECC9F0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9" t="6332" r="55449" b="12149"/>
          <a:stretch/>
        </p:blipFill>
        <p:spPr>
          <a:xfrm>
            <a:off x="5798447" y="1486409"/>
            <a:ext cx="3067606" cy="36373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BEED58-FD8A-6866-B229-4E5B190719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22" t="6454" r="3736" b="12027"/>
          <a:stretch/>
        </p:blipFill>
        <p:spPr>
          <a:xfrm>
            <a:off x="8897195" y="1486409"/>
            <a:ext cx="3067606" cy="36373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76A35E-7891-02FF-2843-B61C69899247}"/>
              </a:ext>
            </a:extLst>
          </p:cNvPr>
          <p:cNvSpPr txBox="1"/>
          <p:nvPr/>
        </p:nvSpPr>
        <p:spPr>
          <a:xfrm>
            <a:off x="892937" y="420608"/>
            <a:ext cx="5055099" cy="585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Bootstrap Circuit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8456C55-B4B8-430B-A0A5-DF57FFB4E0BA}"/>
              </a:ext>
            </a:extLst>
          </p:cNvPr>
          <p:cNvGrpSpPr/>
          <p:nvPr/>
        </p:nvGrpSpPr>
        <p:grpSpPr>
          <a:xfrm>
            <a:off x="33021" y="490103"/>
            <a:ext cx="904341" cy="461665"/>
            <a:chOff x="33021" y="490103"/>
            <a:chExt cx="904341" cy="46166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6D3C52B-3972-6706-9430-34C13096227A}"/>
                </a:ext>
              </a:extLst>
            </p:cNvPr>
            <p:cNvSpPr/>
            <p:nvPr/>
          </p:nvSpPr>
          <p:spPr>
            <a:xfrm rot="10800000" flipV="1">
              <a:off x="33021" y="628650"/>
              <a:ext cx="859918" cy="175260"/>
            </a:xfrm>
            <a:prstGeom prst="rect">
              <a:avLst/>
            </a:prstGeom>
            <a:solidFill>
              <a:srgbClr val="70AD47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dirty="0"/>
                <a:t>      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CE82B6E-4B2C-5494-49DA-A08559B770EE}"/>
                </a:ext>
              </a:extLst>
            </p:cNvPr>
            <p:cNvSpPr txBox="1"/>
            <p:nvPr/>
          </p:nvSpPr>
          <p:spPr>
            <a:xfrm>
              <a:off x="597204" y="49010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2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1A00ADB-5A76-8544-49A4-7EC0F5650B4A}"/>
                  </a:ext>
                </a:extLst>
              </p:cNvPr>
              <p:cNvSpPr txBox="1"/>
              <p:nvPr/>
            </p:nvSpPr>
            <p:spPr>
              <a:xfrm>
                <a:off x="678801" y="3429000"/>
                <a:ext cx="6098958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For Diode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Fast diode.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Withstand the charging Current of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Reverse voltage = supply voltage (36 V).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1A00ADB-5A76-8544-49A4-7EC0F5650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01" y="3429000"/>
                <a:ext cx="6098958" cy="1200329"/>
              </a:xfrm>
              <a:prstGeom prst="rect">
                <a:avLst/>
              </a:prstGeom>
              <a:blipFill>
                <a:blip r:embed="rId3"/>
                <a:stretch>
                  <a:fillRect l="-799" t="-3061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1BCFC3-6EE0-E8D4-186F-F2B229215EDF}"/>
                  </a:ext>
                </a:extLst>
              </p:cNvPr>
              <p:cNvSpPr txBox="1"/>
              <p:nvPr/>
            </p:nvSpPr>
            <p:spPr>
              <a:xfrm>
                <a:off x="678801" y="2260696"/>
                <a:ext cx="6098958" cy="9459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For Capacitor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Rule of thumb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𝑔𝑠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𝑛𝐹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1BCFC3-6EE0-E8D4-186F-F2B229215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01" y="2260696"/>
                <a:ext cx="6098958" cy="945900"/>
              </a:xfrm>
              <a:prstGeom prst="rect">
                <a:avLst/>
              </a:prstGeom>
              <a:blipFill>
                <a:blip r:embed="rId4"/>
                <a:stretch>
                  <a:fillRect l="-799" t="-3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6250144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FDD767C-02D5-4B81-BD60-ECDA26E6B8C9}"/>
              </a:ext>
            </a:extLst>
          </p:cNvPr>
          <p:cNvSpPr txBox="1"/>
          <p:nvPr/>
        </p:nvSpPr>
        <p:spPr>
          <a:xfrm>
            <a:off x="892937" y="420608"/>
            <a:ext cx="5055099" cy="61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Open loop system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D9A5408-06D3-5705-6C5A-1DB16CFED915}"/>
              </a:ext>
            </a:extLst>
          </p:cNvPr>
          <p:cNvSpPr/>
          <p:nvPr/>
        </p:nvSpPr>
        <p:spPr>
          <a:xfrm flipV="1">
            <a:off x="678801" y="566022"/>
            <a:ext cx="214137" cy="242571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730615-AC15-3AD7-7D23-A7321685EDE4}"/>
              </a:ext>
            </a:extLst>
          </p:cNvPr>
          <p:cNvSpPr txBox="1"/>
          <p:nvPr/>
        </p:nvSpPr>
        <p:spPr>
          <a:xfrm>
            <a:off x="892937" y="1269507"/>
            <a:ext cx="20202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Decoder</a:t>
            </a:r>
          </a:p>
          <a:p>
            <a:pPr marL="285750" indent="-285750">
              <a:buFontTx/>
              <a:buChar char="-"/>
            </a:pPr>
            <a:r>
              <a:rPr lang="en-US" dirty="0"/>
              <a:t>PWM generator </a:t>
            </a:r>
          </a:p>
          <a:p>
            <a:pPr marL="285750" indent="-285750">
              <a:buFontTx/>
              <a:buChar char="-"/>
            </a:pPr>
            <a:r>
              <a:rPr lang="en-US" dirty="0"/>
              <a:t>Performance</a:t>
            </a:r>
          </a:p>
          <a:p>
            <a:pPr marL="285750" indent="-285750">
              <a:buFontTx/>
              <a:buChar char="-"/>
            </a:pPr>
            <a:r>
              <a:rPr lang="en-US" dirty="0"/>
              <a:t>Waveforms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2D06F2-935F-1AAE-9BA2-38D5314BBFCD}"/>
              </a:ext>
            </a:extLst>
          </p:cNvPr>
          <p:cNvSpPr/>
          <p:nvPr/>
        </p:nvSpPr>
        <p:spPr>
          <a:xfrm>
            <a:off x="33020" y="32459"/>
            <a:ext cx="12122785" cy="679308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756549F-16DD-8E69-67F1-6E3532DCCA88}"/>
              </a:ext>
            </a:extLst>
          </p:cNvPr>
          <p:cNvGrpSpPr/>
          <p:nvPr/>
        </p:nvGrpSpPr>
        <p:grpSpPr>
          <a:xfrm>
            <a:off x="2695246" y="566022"/>
            <a:ext cx="7507885" cy="5723815"/>
            <a:chOff x="4044652" y="593389"/>
            <a:chExt cx="7507885" cy="572381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EAE4554-3C70-1DE9-26D9-656C588D185E}"/>
                </a:ext>
              </a:extLst>
            </p:cNvPr>
            <p:cNvSpPr/>
            <p:nvPr/>
          </p:nvSpPr>
          <p:spPr>
            <a:xfrm>
              <a:off x="9629413" y="2346916"/>
              <a:ext cx="1285875" cy="1285875"/>
            </a:xfrm>
            <a:prstGeom prst="ellips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</a:rPr>
                <a:t>BLDC</a:t>
              </a:r>
              <a:endParaRPr 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1A327E2-2D6C-2B8D-75A6-F8B72690DEDB}"/>
                </a:ext>
              </a:extLst>
            </p:cNvPr>
            <p:cNvSpPr/>
            <p:nvPr/>
          </p:nvSpPr>
          <p:spPr>
            <a:xfrm>
              <a:off x="7735691" y="1927616"/>
              <a:ext cx="1216087" cy="211742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  <a:t>Inverter</a:t>
              </a:r>
              <a:endParaRPr lang="en-US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DA0CF8E-132D-45D9-0745-678CD14D4420}"/>
                </a:ext>
              </a:extLst>
            </p:cNvPr>
            <p:cNvSpPr/>
            <p:nvPr/>
          </p:nvSpPr>
          <p:spPr>
            <a:xfrm>
              <a:off x="4967604" y="1927619"/>
              <a:ext cx="1474627" cy="211742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  <a:t>PWM</a:t>
              </a:r>
              <a:b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</a:br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  <a:t>generator</a:t>
              </a:r>
              <a:endParaRPr lang="en-US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2003CA4-8C8C-AD36-8370-701B4B168E04}"/>
                </a:ext>
              </a:extLst>
            </p:cNvPr>
            <p:cNvSpPr/>
            <p:nvPr/>
          </p:nvSpPr>
          <p:spPr>
            <a:xfrm>
              <a:off x="9993337" y="4943060"/>
              <a:ext cx="150591" cy="150591"/>
            </a:xfrm>
            <a:prstGeom prst="ellipse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A22B0E1-5FEA-7082-FA86-BE11D283179A}"/>
                </a:ext>
              </a:extLst>
            </p:cNvPr>
            <p:cNvSpPr/>
            <p:nvPr/>
          </p:nvSpPr>
          <p:spPr>
            <a:xfrm>
              <a:off x="10205638" y="4943060"/>
              <a:ext cx="150591" cy="150591"/>
            </a:xfrm>
            <a:prstGeom prst="ellipse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FAEF274-767E-576C-A309-1AD74C77C90E}"/>
                </a:ext>
              </a:extLst>
            </p:cNvPr>
            <p:cNvSpPr/>
            <p:nvPr/>
          </p:nvSpPr>
          <p:spPr>
            <a:xfrm>
              <a:off x="10425559" y="4943060"/>
              <a:ext cx="150591" cy="150591"/>
            </a:xfrm>
            <a:prstGeom prst="ellipse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511C634-C518-907F-B352-474F0DCEEDBF}"/>
                </a:ext>
              </a:extLst>
            </p:cNvPr>
            <p:cNvCxnSpPr>
              <a:cxnSpLocks/>
            </p:cNvCxnSpPr>
            <p:nvPr/>
          </p:nvCxnSpPr>
          <p:spPr>
            <a:xfrm>
              <a:off x="8271038" y="863179"/>
              <a:ext cx="0" cy="588175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5F86BB4-8642-0010-9533-8D581557DF03}"/>
                </a:ext>
              </a:extLst>
            </p:cNvPr>
            <p:cNvCxnSpPr>
              <a:cxnSpLocks/>
            </p:cNvCxnSpPr>
            <p:nvPr/>
          </p:nvCxnSpPr>
          <p:spPr>
            <a:xfrm>
              <a:off x="8367452" y="1035315"/>
              <a:ext cx="0" cy="235267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260F359-136E-C519-622C-3F58CA0E52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3794" y="1153176"/>
              <a:ext cx="317244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235067E-6CD7-6E9A-18DC-BDFB381FC6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86113" y="1153176"/>
              <a:ext cx="317244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1A51EF2-1005-36DC-282B-986FB42FE84C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8951778" y="2535228"/>
              <a:ext cx="865947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14A15EE-9A45-CA5E-82CB-2598ED6F7F48}"/>
                </a:ext>
              </a:extLst>
            </p:cNvPr>
            <p:cNvCxnSpPr>
              <a:cxnSpLocks/>
              <a:stCxn id="7" idx="3"/>
              <a:endCxn id="6" idx="2"/>
            </p:cNvCxnSpPr>
            <p:nvPr/>
          </p:nvCxnSpPr>
          <p:spPr>
            <a:xfrm>
              <a:off x="8951778" y="2986329"/>
              <a:ext cx="677635" cy="3525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082E95C-F8F4-74C4-28A7-34F4C810ED92}"/>
                </a:ext>
              </a:extLst>
            </p:cNvPr>
            <p:cNvCxnSpPr>
              <a:cxnSpLocks/>
              <a:endCxn id="6" idx="3"/>
            </p:cNvCxnSpPr>
            <p:nvPr/>
          </p:nvCxnSpPr>
          <p:spPr>
            <a:xfrm>
              <a:off x="8951778" y="3444479"/>
              <a:ext cx="865947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ACA8E28-A4D6-13BC-5DBC-D2058E7FF0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4531" y="3591560"/>
              <a:ext cx="4101" cy="135150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905C1E9-1752-B6B9-0CCD-B11D787297AF}"/>
                </a:ext>
              </a:extLst>
            </p:cNvPr>
            <p:cNvCxnSpPr>
              <a:cxnSpLocks/>
              <a:stCxn id="11" idx="0"/>
              <a:endCxn id="6" idx="4"/>
            </p:cNvCxnSpPr>
            <p:nvPr/>
          </p:nvCxnSpPr>
          <p:spPr>
            <a:xfrm flipH="1" flipV="1">
              <a:off x="10272351" y="3632791"/>
              <a:ext cx="8583" cy="1310269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9FC4CFE-1401-48E9-FAE3-4CC51A99B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1759" y="3591560"/>
              <a:ext cx="0" cy="135150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F2E5ED0-D6F2-EC59-168A-0CECA5B9A6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8632" y="5093651"/>
              <a:ext cx="0" cy="638467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532E271-C854-67A7-0AD8-3B8031AB56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9251" y="5085097"/>
              <a:ext cx="4071" cy="833223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F92409C-0FE1-7003-CC1C-4785909F5D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9186" y="5098563"/>
              <a:ext cx="4751" cy="1012358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9ED17A-3052-833F-E441-6FE3FF1853E4}"/>
                </a:ext>
              </a:extLst>
            </p:cNvPr>
            <p:cNvSpPr txBox="1"/>
            <p:nvPr/>
          </p:nvSpPr>
          <p:spPr>
            <a:xfrm>
              <a:off x="10647289" y="4695189"/>
              <a:ext cx="9052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Hall</a:t>
              </a:r>
              <a:b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</a:b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Sensors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0E4231E-69EB-AB4F-CB5E-C4B0F4251FA3}"/>
                </a:ext>
              </a:extLst>
            </p:cNvPr>
            <p:cNvSpPr/>
            <p:nvPr/>
          </p:nvSpPr>
          <p:spPr>
            <a:xfrm>
              <a:off x="4913284" y="5519437"/>
              <a:ext cx="1577654" cy="797767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  <a:t>Hall sensor</a:t>
              </a:r>
              <a:b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</a:br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  <a:t>decoder</a:t>
              </a:r>
              <a:endParaRPr lang="en-US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B87B53D-E383-0940-89D9-F4455ABC65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90938" y="5732118"/>
              <a:ext cx="3567429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4F85F6F-35EA-CA2D-8FE0-0971C022ACCC}"/>
                </a:ext>
              </a:extLst>
            </p:cNvPr>
            <p:cNvCxnSpPr>
              <a:cxnSpLocks/>
              <a:endCxn id="27" idx="3"/>
            </p:cNvCxnSpPr>
            <p:nvPr/>
          </p:nvCxnSpPr>
          <p:spPr>
            <a:xfrm flipH="1">
              <a:off x="6490938" y="5918321"/>
              <a:ext cx="3788313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5C8F6AA-3F19-DD66-084F-C4F15C233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90938" y="6096904"/>
              <a:ext cx="4008248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7CD9622-1D94-ED73-D3A7-F523874B9774}"/>
                </a:ext>
              </a:extLst>
            </p:cNvPr>
            <p:cNvCxnSpPr>
              <a:cxnSpLocks/>
              <a:stCxn id="27" idx="0"/>
              <a:endCxn id="8" idx="2"/>
            </p:cNvCxnSpPr>
            <p:nvPr/>
          </p:nvCxnSpPr>
          <p:spPr>
            <a:xfrm flipV="1">
              <a:off x="5702111" y="4045045"/>
              <a:ext cx="2807" cy="1474392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15BC5A6-09D1-405B-A2D0-72A7D53B77D6}"/>
                </a:ext>
              </a:extLst>
            </p:cNvPr>
            <p:cNvSpPr txBox="1"/>
            <p:nvPr/>
          </p:nvSpPr>
          <p:spPr>
            <a:xfrm>
              <a:off x="4223073" y="2364316"/>
              <a:ext cx="5670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Duty</a:t>
              </a:r>
              <a:br>
                <a:rPr lang="en-US" sz="1400" dirty="0"/>
              </a:br>
              <a:r>
                <a:rPr lang="en-US" sz="1400" dirty="0"/>
                <a:t>Cycle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AFDD3A8-8B36-5A1E-6FB0-1E9632B100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3794" y="1153176"/>
              <a:ext cx="0" cy="77444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76E3E56-5A7F-27A5-497B-47892B339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06471" y="1153176"/>
              <a:ext cx="0" cy="77444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DCA99FD-B0DC-FEA3-E1D2-A37CE4208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2416" y="1889731"/>
              <a:ext cx="171472" cy="15754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AC8FC5-8B3C-FBE9-ADF0-9B4DC35E29DA}"/>
                </a:ext>
              </a:extLst>
            </p:cNvPr>
            <p:cNvSpPr txBox="1"/>
            <p:nvPr/>
          </p:nvSpPr>
          <p:spPr>
            <a:xfrm>
              <a:off x="6826081" y="1837696"/>
              <a:ext cx="50206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PWM</a:t>
              </a:r>
              <a:endParaRPr lang="en-US" sz="1400" dirty="0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CF28DE0-B17A-AF3F-1A36-870B11ECF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2416" y="2560488"/>
              <a:ext cx="171472" cy="15754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CA91C9C-A221-607F-3192-F7F9EEEF4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2416" y="3315340"/>
              <a:ext cx="171472" cy="15754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6267D40-EF5D-BC3D-5A28-2A9BEDF4647B}"/>
                </a:ext>
              </a:extLst>
            </p:cNvPr>
            <p:cNvSpPr txBox="1"/>
            <p:nvPr/>
          </p:nvSpPr>
          <p:spPr>
            <a:xfrm>
              <a:off x="6828971" y="2513456"/>
              <a:ext cx="50206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PWM</a:t>
              </a:r>
              <a:endParaRPr lang="en-US" sz="14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4E85176-A9A2-DB5C-938E-71EDD03E8D5E}"/>
                </a:ext>
              </a:extLst>
            </p:cNvPr>
            <p:cNvSpPr txBox="1"/>
            <p:nvPr/>
          </p:nvSpPr>
          <p:spPr>
            <a:xfrm>
              <a:off x="6830941" y="3270423"/>
              <a:ext cx="50206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PWM</a:t>
              </a:r>
              <a:endParaRPr lang="en-US" sz="1400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4B84F8E-A9F1-6E6D-8A68-AA35F0F8A7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3795" y="1153176"/>
              <a:ext cx="317244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CF62F04-4AB9-6944-DC64-B02648E05E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86114" y="1153176"/>
              <a:ext cx="317244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5B580EE-22F6-1523-5B29-8F856B651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3795" y="1153176"/>
              <a:ext cx="0" cy="77444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1FEFC99-D36C-3261-386D-6DDEB2D900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06472" y="1153176"/>
              <a:ext cx="0" cy="77444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C746846-99A0-0C28-EFA4-C4ED912E49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3796" y="1153176"/>
              <a:ext cx="317244" cy="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F6406B2-CFA9-1C94-3D07-4C973681C8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86115" y="1153176"/>
              <a:ext cx="317244" cy="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ED7F219-9B11-C1B2-53F6-60F79BD49856}"/>
                </a:ext>
              </a:extLst>
            </p:cNvPr>
            <p:cNvCxnSpPr>
              <a:cxnSpLocks/>
            </p:cNvCxnSpPr>
            <p:nvPr/>
          </p:nvCxnSpPr>
          <p:spPr>
            <a:xfrm>
              <a:off x="4044652" y="3002507"/>
              <a:ext cx="922950" cy="2649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CBCD9D5-07D6-9BC5-438E-A4DBB764617E}"/>
                </a:ext>
              </a:extLst>
            </p:cNvPr>
            <p:cNvSpPr txBox="1"/>
            <p:nvPr/>
          </p:nvSpPr>
          <p:spPr>
            <a:xfrm>
              <a:off x="4506129" y="4519224"/>
              <a:ext cx="11907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Commutation</a:t>
              </a:r>
              <a:br>
                <a:rPr lang="en-US" sz="1400" dirty="0"/>
              </a:br>
              <a:r>
                <a:rPr lang="en-US" sz="1400" dirty="0"/>
                <a:t>Sequence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5C9D70D-13BD-5743-63CB-F5001E5FDE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3796" y="1153176"/>
              <a:ext cx="0" cy="77444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5A63988-C57B-416B-ED68-EE8B16290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06473" y="1153176"/>
              <a:ext cx="0" cy="77444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294EE70-ED16-2197-080D-FABAD93EAD5B}"/>
                </a:ext>
              </a:extLst>
            </p:cNvPr>
            <p:cNvCxnSpPr>
              <a:cxnSpLocks/>
            </p:cNvCxnSpPr>
            <p:nvPr/>
          </p:nvCxnSpPr>
          <p:spPr>
            <a:xfrm>
              <a:off x="6430381" y="2088524"/>
              <a:ext cx="1293460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EBA0CDB-A47F-659B-D1E4-CBA2777F56B4}"/>
                </a:ext>
              </a:extLst>
            </p:cNvPr>
            <p:cNvCxnSpPr>
              <a:cxnSpLocks/>
            </p:cNvCxnSpPr>
            <p:nvPr/>
          </p:nvCxnSpPr>
          <p:spPr>
            <a:xfrm>
              <a:off x="6447825" y="2412860"/>
              <a:ext cx="1293460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16D4566-3F37-2B49-BBC3-7E45BD790F3E}"/>
                </a:ext>
              </a:extLst>
            </p:cNvPr>
            <p:cNvCxnSpPr>
              <a:cxnSpLocks/>
            </p:cNvCxnSpPr>
            <p:nvPr/>
          </p:nvCxnSpPr>
          <p:spPr>
            <a:xfrm>
              <a:off x="6448137" y="2766814"/>
              <a:ext cx="1293460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5CCAF36-AD2F-C999-5D51-F29261AFE1A7}"/>
                </a:ext>
              </a:extLst>
            </p:cNvPr>
            <p:cNvCxnSpPr>
              <a:cxnSpLocks/>
            </p:cNvCxnSpPr>
            <p:nvPr/>
          </p:nvCxnSpPr>
          <p:spPr>
            <a:xfrm>
              <a:off x="6442231" y="3134558"/>
              <a:ext cx="1293460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779033D-7437-9CD2-E5AA-A633FF072CF2}"/>
                </a:ext>
              </a:extLst>
            </p:cNvPr>
            <p:cNvCxnSpPr>
              <a:cxnSpLocks/>
            </p:cNvCxnSpPr>
            <p:nvPr/>
          </p:nvCxnSpPr>
          <p:spPr>
            <a:xfrm>
              <a:off x="6442231" y="3506296"/>
              <a:ext cx="1293460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9E8F082-E454-B7CF-B95B-432D15CB06A2}"/>
                </a:ext>
              </a:extLst>
            </p:cNvPr>
            <p:cNvCxnSpPr>
              <a:cxnSpLocks/>
            </p:cNvCxnSpPr>
            <p:nvPr/>
          </p:nvCxnSpPr>
          <p:spPr>
            <a:xfrm>
              <a:off x="6442231" y="3855708"/>
              <a:ext cx="1293460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2776DC9-B7D4-1332-D586-3CA5E2BC57CB}"/>
                </a:ext>
              </a:extLst>
            </p:cNvPr>
            <p:cNvSpPr txBox="1"/>
            <p:nvPr/>
          </p:nvSpPr>
          <p:spPr>
            <a:xfrm>
              <a:off x="7516104" y="593389"/>
              <a:ext cx="6805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DC</a:t>
              </a:r>
              <a:br>
                <a:rPr lang="en-US" sz="1400" dirty="0"/>
              </a:br>
              <a:r>
                <a:rPr lang="en-US" sz="1400" dirty="0"/>
                <a:t>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4023726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1873</TotalTime>
  <Words>1310</Words>
  <Application>Microsoft Office PowerPoint</Application>
  <PresentationFormat>Widescreen</PresentationFormat>
  <Paragraphs>487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Agency FB</vt:lpstr>
      <vt:lpstr>Arial</vt:lpstr>
      <vt:lpstr>Bahnschrift Condensed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Awab</dc:creator>
  <cp:lastModifiedBy>Awab</cp:lastModifiedBy>
  <cp:revision>17</cp:revision>
  <dcterms:created xsi:type="dcterms:W3CDTF">2022-07-12T17:30:32Z</dcterms:created>
  <dcterms:modified xsi:type="dcterms:W3CDTF">2022-07-17T14:48:22Z</dcterms:modified>
</cp:coreProperties>
</file>